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y="5143500" cx="9144000"/>
  <p:notesSz cx="6858000" cy="9144000"/>
  <p:embeddedFontLst>
    <p:embeddedFont>
      <p:font typeface="Raleway"/>
      <p:regular r:id="rId34"/>
      <p:bold r:id="rId35"/>
      <p:italic r:id="rId36"/>
      <p:boldItalic r:id="rId37"/>
    </p:embeddedFont>
    <p:embeddedFont>
      <p:font typeface="Lato"/>
      <p:regular r:id="rId38"/>
      <p:bold r:id="rId39"/>
      <p:italic r:id="rId40"/>
      <p:boldItalic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Lato-italic.fntdata"/><Relationship Id="rId20" Type="http://schemas.openxmlformats.org/officeDocument/2006/relationships/slide" Target="slides/slide15.xml"/><Relationship Id="rId41" Type="http://schemas.openxmlformats.org/officeDocument/2006/relationships/font" Target="fonts/Lato-boldItalic.fntdata"/><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Raleway-bold.fntdata"/><Relationship Id="rId12" Type="http://schemas.openxmlformats.org/officeDocument/2006/relationships/slide" Target="slides/slide7.xml"/><Relationship Id="rId34" Type="http://schemas.openxmlformats.org/officeDocument/2006/relationships/font" Target="fonts/Raleway-regular.fntdata"/><Relationship Id="rId15" Type="http://schemas.openxmlformats.org/officeDocument/2006/relationships/slide" Target="slides/slide10.xml"/><Relationship Id="rId37" Type="http://schemas.openxmlformats.org/officeDocument/2006/relationships/font" Target="fonts/Raleway-boldItalic.fntdata"/><Relationship Id="rId14" Type="http://schemas.openxmlformats.org/officeDocument/2006/relationships/slide" Target="slides/slide9.xml"/><Relationship Id="rId36" Type="http://schemas.openxmlformats.org/officeDocument/2006/relationships/font" Target="fonts/Raleway-italic.fntdata"/><Relationship Id="rId17" Type="http://schemas.openxmlformats.org/officeDocument/2006/relationships/slide" Target="slides/slide12.xml"/><Relationship Id="rId39" Type="http://schemas.openxmlformats.org/officeDocument/2006/relationships/font" Target="fonts/Lato-bold.fntdata"/><Relationship Id="rId16" Type="http://schemas.openxmlformats.org/officeDocument/2006/relationships/slide" Target="slides/slide11.xml"/><Relationship Id="rId38" Type="http://schemas.openxmlformats.org/officeDocument/2006/relationships/font" Target="fonts/Lato-regular.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4437f40153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4437f40153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4437f4015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4437f4015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4437f4015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4437f4015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4437f40153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4437f40153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4437f40153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4437f40153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4437f40153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4437f40153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443ea4c80d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443ea4c80d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g4437f40153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4437f40153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g4437f40153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4437f40153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Google Shape;201;g443ea4c80d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443ea4c80d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46928cdb0e_0_6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46928cdb0e_0_6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g443ea4c80d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443ea4c80d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g33952ba19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g33952ba194_1_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Google Shape;219;g33952ba194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g33952ba194_1_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g33952ba194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g33952ba194_1_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g33952ba194_1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g33952ba194_1_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Google Shape;237;g33952ba194_1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g33952ba194_1_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Google Shape;243;g33952ba194_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g33952ba194_1_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Google Shape;249;g33952ba194_1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g33952ba194_1_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Google Shape;255;g33952ba194_1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g33952ba194_1_4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46928cdb0e_0_6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46928cdb0e_0_6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46928cdb0e_0_6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46928cdb0e_0_6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46928cdb0e_0_6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46928cdb0e_0_6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46928cdb0e_0_6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46928cdb0e_0_6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46928cdb0e_0_6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46928cdb0e_0_6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46928cdb0e_0_6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46928cdb0e_0_6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46928cdb0e_0_6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46928cdb0e_0_6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82" name="Shape 82"/>
        <p:cNvGrpSpPr/>
        <p:nvPr/>
      </p:nvGrpSpPr>
      <p:grpSpPr>
        <a:xfrm>
          <a:off x="0" y="0"/>
          <a:ext cx="0" cy="0"/>
          <a:chOff x="0" y="0"/>
          <a:chExt cx="0" cy="0"/>
        </a:xfrm>
      </p:grpSpPr>
      <p:sp>
        <p:nvSpPr>
          <p:cNvPr id="83" name="Google Shape;83;p13"/>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lstStyle>
            <a:lvl1pPr lvl="0" algn="l">
              <a:lnSpc>
                <a:spcPct val="90000"/>
              </a:lnSpc>
              <a:spcBef>
                <a:spcPts val="0"/>
              </a:spcBef>
              <a:spcAft>
                <a:spcPts val="0"/>
              </a:spcAft>
              <a:buClr>
                <a:schemeClr val="dk1"/>
              </a:buClr>
              <a:buSzPts val="1400"/>
              <a:buNone/>
              <a:defRPr sz="1100"/>
            </a:lvl1pPr>
            <a:lvl2pPr lvl="1">
              <a:spcBef>
                <a:spcPts val="0"/>
              </a:spcBef>
              <a:spcAft>
                <a:spcPts val="0"/>
              </a:spcAft>
              <a:buSzPts val="1100"/>
              <a:buNone/>
              <a:defRPr sz="1100"/>
            </a:lvl2pPr>
            <a:lvl3pPr lvl="2">
              <a:spcBef>
                <a:spcPts val="0"/>
              </a:spcBef>
              <a:spcAft>
                <a:spcPts val="0"/>
              </a:spcAft>
              <a:buSzPts val="1100"/>
              <a:buNone/>
              <a:defRPr sz="1100"/>
            </a:lvl3pPr>
            <a:lvl4pPr lvl="3">
              <a:spcBef>
                <a:spcPts val="0"/>
              </a:spcBef>
              <a:spcAft>
                <a:spcPts val="0"/>
              </a:spcAft>
              <a:buSzPts val="1100"/>
              <a:buNone/>
              <a:defRPr sz="1100"/>
            </a:lvl4pPr>
            <a:lvl5pPr lvl="4">
              <a:spcBef>
                <a:spcPts val="0"/>
              </a:spcBef>
              <a:spcAft>
                <a:spcPts val="0"/>
              </a:spcAft>
              <a:buSzPts val="1100"/>
              <a:buNone/>
              <a:defRPr sz="1100"/>
            </a:lvl5pPr>
            <a:lvl6pPr lvl="5">
              <a:spcBef>
                <a:spcPts val="0"/>
              </a:spcBef>
              <a:spcAft>
                <a:spcPts val="0"/>
              </a:spcAft>
              <a:buSzPts val="1100"/>
              <a:buNone/>
              <a:defRPr sz="1100"/>
            </a:lvl6pPr>
            <a:lvl7pPr lvl="6">
              <a:spcBef>
                <a:spcPts val="0"/>
              </a:spcBef>
              <a:spcAft>
                <a:spcPts val="0"/>
              </a:spcAft>
              <a:buSzPts val="1100"/>
              <a:buNone/>
              <a:defRPr sz="1100"/>
            </a:lvl7pPr>
            <a:lvl8pPr lvl="7">
              <a:spcBef>
                <a:spcPts val="0"/>
              </a:spcBef>
              <a:spcAft>
                <a:spcPts val="0"/>
              </a:spcAft>
              <a:buSzPts val="1100"/>
              <a:buNone/>
              <a:defRPr sz="1100"/>
            </a:lvl8pPr>
            <a:lvl9pPr lvl="8">
              <a:spcBef>
                <a:spcPts val="0"/>
              </a:spcBef>
              <a:spcAft>
                <a:spcPts val="0"/>
              </a:spcAft>
              <a:buSzPts val="1100"/>
              <a:buNone/>
              <a:defRPr sz="1100"/>
            </a:lvl9pPr>
          </a:lstStyle>
          <a:p/>
        </p:txBody>
      </p:sp>
      <p:sp>
        <p:nvSpPr>
          <p:cNvPr id="84" name="Google Shape;84;p13"/>
          <p:cNvSpPr txBox="1"/>
          <p:nvPr>
            <p:ph idx="1" type="body"/>
          </p:nvPr>
        </p:nvSpPr>
        <p:spPr>
          <a:xfrm>
            <a:off x="628650" y="1369219"/>
            <a:ext cx="7886700" cy="3263504"/>
          </a:xfrm>
          <a:prstGeom prst="rect">
            <a:avLst/>
          </a:prstGeom>
          <a:noFill/>
          <a:ln>
            <a:noFill/>
          </a:ln>
        </p:spPr>
        <p:txBody>
          <a:bodyPr anchorCtr="0" anchor="t" bIns="34275" lIns="68575" spcFirstLastPara="1" rIns="68575" wrap="square" tIns="34275"/>
          <a:lstStyle>
            <a:lvl1pPr indent="-317500" lvl="0" marL="457200" algn="l">
              <a:lnSpc>
                <a:spcPct val="90000"/>
              </a:lnSpc>
              <a:spcBef>
                <a:spcPts val="800"/>
              </a:spcBef>
              <a:spcAft>
                <a:spcPts val="0"/>
              </a:spcAft>
              <a:buClr>
                <a:schemeClr val="dk1"/>
              </a:buClr>
              <a:buSzPts val="1400"/>
              <a:buChar char="●"/>
              <a:defRPr sz="1100"/>
            </a:lvl1pPr>
            <a:lvl2pPr indent="-317500" lvl="1" marL="914400" algn="l">
              <a:lnSpc>
                <a:spcPct val="90000"/>
              </a:lnSpc>
              <a:spcBef>
                <a:spcPts val="1600"/>
              </a:spcBef>
              <a:spcAft>
                <a:spcPts val="0"/>
              </a:spcAft>
              <a:buClr>
                <a:schemeClr val="dk1"/>
              </a:buClr>
              <a:buSzPts val="1400"/>
              <a:buChar char="○"/>
              <a:defRPr sz="1100"/>
            </a:lvl2pPr>
            <a:lvl3pPr indent="-317500" lvl="2" marL="1371600" algn="l">
              <a:lnSpc>
                <a:spcPct val="90000"/>
              </a:lnSpc>
              <a:spcBef>
                <a:spcPts val="1600"/>
              </a:spcBef>
              <a:spcAft>
                <a:spcPts val="0"/>
              </a:spcAft>
              <a:buClr>
                <a:schemeClr val="dk1"/>
              </a:buClr>
              <a:buSzPts val="1400"/>
              <a:buChar char="■"/>
              <a:defRPr sz="1100"/>
            </a:lvl3pPr>
            <a:lvl4pPr indent="-317500" lvl="3" marL="1828800" algn="l">
              <a:lnSpc>
                <a:spcPct val="90000"/>
              </a:lnSpc>
              <a:spcBef>
                <a:spcPts val="1600"/>
              </a:spcBef>
              <a:spcAft>
                <a:spcPts val="0"/>
              </a:spcAft>
              <a:buClr>
                <a:schemeClr val="dk1"/>
              </a:buClr>
              <a:buSzPts val="1400"/>
              <a:buChar char="●"/>
              <a:defRPr sz="1100"/>
            </a:lvl4pPr>
            <a:lvl5pPr indent="-317500" lvl="4" marL="2286000" algn="l">
              <a:lnSpc>
                <a:spcPct val="90000"/>
              </a:lnSpc>
              <a:spcBef>
                <a:spcPts val="1600"/>
              </a:spcBef>
              <a:spcAft>
                <a:spcPts val="0"/>
              </a:spcAft>
              <a:buClr>
                <a:schemeClr val="dk1"/>
              </a:buClr>
              <a:buSzPts val="1400"/>
              <a:buChar char="○"/>
              <a:defRPr sz="1100"/>
            </a:lvl5pPr>
            <a:lvl6pPr indent="-317500" lvl="5" marL="2743200" algn="l">
              <a:lnSpc>
                <a:spcPct val="90000"/>
              </a:lnSpc>
              <a:spcBef>
                <a:spcPts val="1600"/>
              </a:spcBef>
              <a:spcAft>
                <a:spcPts val="0"/>
              </a:spcAft>
              <a:buClr>
                <a:schemeClr val="dk1"/>
              </a:buClr>
              <a:buSzPts val="1400"/>
              <a:buChar char="■"/>
              <a:defRPr sz="1100"/>
            </a:lvl6pPr>
            <a:lvl7pPr indent="-317500" lvl="6" marL="3200400" algn="l">
              <a:lnSpc>
                <a:spcPct val="90000"/>
              </a:lnSpc>
              <a:spcBef>
                <a:spcPts val="1600"/>
              </a:spcBef>
              <a:spcAft>
                <a:spcPts val="0"/>
              </a:spcAft>
              <a:buClr>
                <a:schemeClr val="dk1"/>
              </a:buClr>
              <a:buSzPts val="1400"/>
              <a:buChar char="●"/>
              <a:defRPr sz="1100"/>
            </a:lvl7pPr>
            <a:lvl8pPr indent="-317500" lvl="7" marL="3657600" algn="l">
              <a:lnSpc>
                <a:spcPct val="90000"/>
              </a:lnSpc>
              <a:spcBef>
                <a:spcPts val="1600"/>
              </a:spcBef>
              <a:spcAft>
                <a:spcPts val="0"/>
              </a:spcAft>
              <a:buClr>
                <a:schemeClr val="dk1"/>
              </a:buClr>
              <a:buSzPts val="1400"/>
              <a:buChar char="○"/>
              <a:defRPr sz="1100"/>
            </a:lvl8pPr>
            <a:lvl9pPr indent="-317500" lvl="8" marL="4114800" algn="l">
              <a:lnSpc>
                <a:spcPct val="90000"/>
              </a:lnSpc>
              <a:spcBef>
                <a:spcPts val="1600"/>
              </a:spcBef>
              <a:spcAft>
                <a:spcPts val="1600"/>
              </a:spcAft>
              <a:buClr>
                <a:schemeClr val="dk1"/>
              </a:buClr>
              <a:buSzPts val="1400"/>
              <a:buChar char="■"/>
              <a:defRPr sz="1100"/>
            </a:lvl9pPr>
          </a:lstStyle>
          <a:p/>
        </p:txBody>
      </p:sp>
      <p:sp>
        <p:nvSpPr>
          <p:cNvPr id="85" name="Google Shape;85;p13"/>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lstStyle>
            <a:lvl1pPr lvl="0" algn="l">
              <a:spcBef>
                <a:spcPts val="0"/>
              </a:spcBef>
              <a:spcAft>
                <a:spcPts val="0"/>
              </a:spcAft>
              <a:buSzPts val="1100"/>
              <a:buNone/>
              <a:defRPr sz="1100"/>
            </a:lvl1pPr>
            <a:lvl2pPr lvl="1" algn="l">
              <a:spcBef>
                <a:spcPts val="0"/>
              </a:spcBef>
              <a:spcAft>
                <a:spcPts val="0"/>
              </a:spcAft>
              <a:buSzPts val="1100"/>
              <a:buNone/>
              <a:defRPr sz="1100"/>
            </a:lvl2pPr>
            <a:lvl3pPr lvl="2" algn="l">
              <a:spcBef>
                <a:spcPts val="0"/>
              </a:spcBef>
              <a:spcAft>
                <a:spcPts val="0"/>
              </a:spcAft>
              <a:buSzPts val="1100"/>
              <a:buNone/>
              <a:defRPr sz="1100"/>
            </a:lvl3pPr>
            <a:lvl4pPr lvl="3" algn="l">
              <a:spcBef>
                <a:spcPts val="0"/>
              </a:spcBef>
              <a:spcAft>
                <a:spcPts val="0"/>
              </a:spcAft>
              <a:buSzPts val="1100"/>
              <a:buNone/>
              <a:defRPr sz="1100"/>
            </a:lvl4pPr>
            <a:lvl5pPr lvl="4" algn="l">
              <a:spcBef>
                <a:spcPts val="0"/>
              </a:spcBef>
              <a:spcAft>
                <a:spcPts val="0"/>
              </a:spcAft>
              <a:buSzPts val="1100"/>
              <a:buNone/>
              <a:defRPr sz="1100"/>
            </a:lvl5pPr>
            <a:lvl6pPr lvl="5" algn="l">
              <a:spcBef>
                <a:spcPts val="0"/>
              </a:spcBef>
              <a:spcAft>
                <a:spcPts val="0"/>
              </a:spcAft>
              <a:buSzPts val="1100"/>
              <a:buNone/>
              <a:defRPr sz="1100"/>
            </a:lvl6pPr>
            <a:lvl7pPr lvl="6" algn="l">
              <a:spcBef>
                <a:spcPts val="0"/>
              </a:spcBef>
              <a:spcAft>
                <a:spcPts val="0"/>
              </a:spcAft>
              <a:buSzPts val="1100"/>
              <a:buNone/>
              <a:defRPr sz="1100"/>
            </a:lvl7pPr>
            <a:lvl8pPr lvl="7" algn="l">
              <a:spcBef>
                <a:spcPts val="0"/>
              </a:spcBef>
              <a:spcAft>
                <a:spcPts val="0"/>
              </a:spcAft>
              <a:buSzPts val="1100"/>
              <a:buNone/>
              <a:defRPr sz="1100"/>
            </a:lvl8pPr>
            <a:lvl9pPr lvl="8" algn="l">
              <a:spcBef>
                <a:spcPts val="0"/>
              </a:spcBef>
              <a:spcAft>
                <a:spcPts val="0"/>
              </a:spcAft>
              <a:buSzPts val="1100"/>
              <a:buNone/>
              <a:defRPr sz="1100"/>
            </a:lvl9pPr>
          </a:lstStyle>
          <a:p/>
        </p:txBody>
      </p:sp>
      <p:sp>
        <p:nvSpPr>
          <p:cNvPr id="86" name="Google Shape;86;p13"/>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lstStyle>
            <a:lvl1pPr lvl="0" algn="ctr">
              <a:spcBef>
                <a:spcPts val="0"/>
              </a:spcBef>
              <a:spcAft>
                <a:spcPts val="0"/>
              </a:spcAft>
              <a:buSzPts val="1100"/>
              <a:buNone/>
              <a:defRPr sz="1100"/>
            </a:lvl1pPr>
            <a:lvl2pPr lvl="1" algn="l">
              <a:spcBef>
                <a:spcPts val="0"/>
              </a:spcBef>
              <a:spcAft>
                <a:spcPts val="0"/>
              </a:spcAft>
              <a:buSzPts val="1100"/>
              <a:buNone/>
              <a:defRPr sz="1100"/>
            </a:lvl2pPr>
            <a:lvl3pPr lvl="2" algn="l">
              <a:spcBef>
                <a:spcPts val="0"/>
              </a:spcBef>
              <a:spcAft>
                <a:spcPts val="0"/>
              </a:spcAft>
              <a:buSzPts val="1100"/>
              <a:buNone/>
              <a:defRPr sz="1100"/>
            </a:lvl3pPr>
            <a:lvl4pPr lvl="3" algn="l">
              <a:spcBef>
                <a:spcPts val="0"/>
              </a:spcBef>
              <a:spcAft>
                <a:spcPts val="0"/>
              </a:spcAft>
              <a:buSzPts val="1100"/>
              <a:buNone/>
              <a:defRPr sz="1100"/>
            </a:lvl4pPr>
            <a:lvl5pPr lvl="4" algn="l">
              <a:spcBef>
                <a:spcPts val="0"/>
              </a:spcBef>
              <a:spcAft>
                <a:spcPts val="0"/>
              </a:spcAft>
              <a:buSzPts val="1100"/>
              <a:buNone/>
              <a:defRPr sz="1100"/>
            </a:lvl5pPr>
            <a:lvl6pPr lvl="5" algn="l">
              <a:spcBef>
                <a:spcPts val="0"/>
              </a:spcBef>
              <a:spcAft>
                <a:spcPts val="0"/>
              </a:spcAft>
              <a:buSzPts val="1100"/>
              <a:buNone/>
              <a:defRPr sz="1100"/>
            </a:lvl6pPr>
            <a:lvl7pPr lvl="6" algn="l">
              <a:spcBef>
                <a:spcPts val="0"/>
              </a:spcBef>
              <a:spcAft>
                <a:spcPts val="0"/>
              </a:spcAft>
              <a:buSzPts val="1100"/>
              <a:buNone/>
              <a:defRPr sz="1100"/>
            </a:lvl7pPr>
            <a:lvl8pPr lvl="7" algn="l">
              <a:spcBef>
                <a:spcPts val="0"/>
              </a:spcBef>
              <a:spcAft>
                <a:spcPts val="0"/>
              </a:spcAft>
              <a:buSzPts val="1100"/>
              <a:buNone/>
              <a:defRPr sz="1100"/>
            </a:lvl8pPr>
            <a:lvl9pPr lvl="8" algn="l">
              <a:spcBef>
                <a:spcPts val="0"/>
              </a:spcBef>
              <a:spcAft>
                <a:spcPts val="0"/>
              </a:spcAft>
              <a:buSzPts val="1100"/>
              <a:buNone/>
              <a:defRPr sz="1100"/>
            </a:lvl9pPr>
          </a:lstStyle>
          <a:p/>
        </p:txBody>
      </p:sp>
      <p:sp>
        <p:nvSpPr>
          <p:cNvPr id="87" name="Google Shape;87;p13"/>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sz="1100"/>
            </a:lvl1pPr>
            <a:lvl2pPr indent="0" lvl="1" marL="0" algn="r">
              <a:spcBef>
                <a:spcPts val="0"/>
              </a:spcBef>
              <a:buNone/>
              <a:defRPr sz="1100"/>
            </a:lvl2pPr>
            <a:lvl3pPr indent="0" lvl="2" marL="0" algn="r">
              <a:spcBef>
                <a:spcPts val="0"/>
              </a:spcBef>
              <a:buNone/>
              <a:defRPr sz="1100"/>
            </a:lvl3pPr>
            <a:lvl4pPr indent="0" lvl="3" marL="0" algn="r">
              <a:spcBef>
                <a:spcPts val="0"/>
              </a:spcBef>
              <a:buNone/>
              <a:defRPr sz="1100"/>
            </a:lvl4pPr>
            <a:lvl5pPr indent="0" lvl="4" marL="0" algn="r">
              <a:spcBef>
                <a:spcPts val="0"/>
              </a:spcBef>
              <a:buNone/>
              <a:defRPr sz="1100"/>
            </a:lvl5pPr>
            <a:lvl6pPr indent="0" lvl="5" marL="0" algn="r">
              <a:spcBef>
                <a:spcPts val="0"/>
              </a:spcBef>
              <a:buNone/>
              <a:defRPr sz="1100"/>
            </a:lvl6pPr>
            <a:lvl7pPr indent="0" lvl="6" marL="0" algn="r">
              <a:spcBef>
                <a:spcPts val="0"/>
              </a:spcBef>
              <a:buNone/>
              <a:defRPr sz="1100"/>
            </a:lvl7pPr>
            <a:lvl8pPr indent="0" lvl="7" marL="0" algn="r">
              <a:spcBef>
                <a:spcPts val="0"/>
              </a:spcBef>
              <a:buNone/>
              <a:defRPr sz="1100"/>
            </a:lvl8pPr>
            <a:lvl9pPr indent="0" lvl="8" marL="0" algn="r">
              <a:spcBef>
                <a:spcPts val="0"/>
              </a:spcBef>
              <a:buNone/>
              <a:defRPr sz="1100"/>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www.investopedia.com/terms/f/fdic.as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www.investopedia.com/terms/d/derivative.as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 Id="rId3"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 Id="rId3" Type="http://schemas.openxmlformats.org/officeDocument/2006/relationships/image" Target="../media/image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 Id="rId3" Type="http://schemas.openxmlformats.org/officeDocument/2006/relationships/image" Target="../media/image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4"/>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 Shadow Banks Unleashed</a:t>
            </a:r>
            <a:endParaRPr/>
          </a:p>
        </p:txBody>
      </p:sp>
      <p:sp>
        <p:nvSpPr>
          <p:cNvPr id="93" name="Google Shape;93;p14"/>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Presented by: Han Qi, Sam Farnoushfar, &amp; Sean Dubiel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Content</a:t>
            </a:r>
            <a:endParaRPr/>
          </a:p>
        </p:txBody>
      </p:sp>
      <p:sp>
        <p:nvSpPr>
          <p:cNvPr id="147" name="Google Shape;147;p23"/>
          <p:cNvSpPr txBox="1"/>
          <p:nvPr>
            <p:ph idx="1" type="body"/>
          </p:nvPr>
        </p:nvSpPr>
        <p:spPr>
          <a:xfrm>
            <a:off x="555400" y="2078875"/>
            <a:ext cx="7862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AutoNum type="romanUcPeriod"/>
            </a:pPr>
            <a:r>
              <a:rPr b="1" lang="en"/>
              <a:t>Bank Regulators Looking Under the Wrong Lamppost</a:t>
            </a:r>
            <a:endParaRPr b="1"/>
          </a:p>
          <a:p>
            <a:pPr indent="0" lvl="0" marL="457200" rtl="0" algn="l">
              <a:spcBef>
                <a:spcPts val="1600"/>
              </a:spcBef>
              <a:spcAft>
                <a:spcPts val="0"/>
              </a:spcAft>
              <a:buNone/>
            </a:pPr>
            <a:r>
              <a:t/>
            </a:r>
            <a:endParaRPr b="1"/>
          </a:p>
          <a:p>
            <a:pPr indent="-311150" lvl="0" marL="457200" rtl="0" algn="l">
              <a:spcBef>
                <a:spcPts val="1600"/>
              </a:spcBef>
              <a:spcAft>
                <a:spcPts val="0"/>
              </a:spcAft>
              <a:buSzPts val="1300"/>
              <a:buAutoNum type="romanUcPeriod"/>
            </a:pPr>
            <a:r>
              <a:rPr b="1" lang="en"/>
              <a:t>Investment Bankers Become Masters of the Universe</a:t>
            </a:r>
            <a:endParaRPr b="1"/>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Regulatory System in the U.S.</a:t>
            </a:r>
            <a:endParaRPr/>
          </a:p>
        </p:txBody>
      </p:sp>
      <p:sp>
        <p:nvSpPr>
          <p:cNvPr id="153" name="Google Shape;153;p24"/>
          <p:cNvSpPr txBox="1"/>
          <p:nvPr>
            <p:ph idx="1" type="body"/>
          </p:nvPr>
        </p:nvSpPr>
        <p:spPr>
          <a:xfrm>
            <a:off x="729450" y="1654125"/>
            <a:ext cx="7688700" cy="27891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t/>
            </a:r>
            <a:endParaRPr sz="850">
              <a:solidFill>
                <a:srgbClr val="000000"/>
              </a:solidFill>
              <a:latin typeface="Arial"/>
              <a:ea typeface="Arial"/>
              <a:cs typeface="Arial"/>
              <a:sym typeface="Arial"/>
            </a:endParaRPr>
          </a:p>
          <a:p>
            <a:pPr indent="-311150" lvl="0" marL="457200" rtl="0" algn="l">
              <a:lnSpc>
                <a:spcPct val="150000"/>
              </a:lnSpc>
              <a:spcBef>
                <a:spcPts val="0"/>
              </a:spcBef>
              <a:spcAft>
                <a:spcPts val="0"/>
              </a:spcAft>
              <a:buSzPts val="1300"/>
              <a:buChar char="●"/>
            </a:pPr>
            <a:r>
              <a:rPr lang="en"/>
              <a:t>much more </a:t>
            </a:r>
            <a:r>
              <a:rPr lang="en"/>
              <a:t>Complex and splintered than in other major countries.</a:t>
            </a:r>
            <a:endParaRPr/>
          </a:p>
          <a:p>
            <a:pPr indent="-298450" lvl="1" marL="914400" rtl="0" algn="l">
              <a:lnSpc>
                <a:spcPct val="150000"/>
              </a:lnSpc>
              <a:spcBef>
                <a:spcPts val="0"/>
              </a:spcBef>
              <a:spcAft>
                <a:spcPts val="0"/>
              </a:spcAft>
              <a:buSzPts val="1100"/>
              <a:buChar char="○"/>
            </a:pPr>
            <a:r>
              <a:rPr lang="en"/>
              <a:t>1863, The Office of the Comptroller of the Currency (OCC) was created </a:t>
            </a:r>
            <a:endParaRPr/>
          </a:p>
          <a:p>
            <a:pPr indent="-298450" lvl="1" marL="914400" rtl="0" algn="l">
              <a:lnSpc>
                <a:spcPct val="150000"/>
              </a:lnSpc>
              <a:spcBef>
                <a:spcPts val="0"/>
              </a:spcBef>
              <a:spcAft>
                <a:spcPts val="0"/>
              </a:spcAft>
              <a:buSzPts val="1100"/>
              <a:buChar char="○"/>
            </a:pPr>
            <a:r>
              <a:rPr lang="en"/>
              <a:t>1913, the Federal Reserve Act was approved to wrest control of the nation’s finances from banks </a:t>
            </a:r>
            <a:endParaRPr/>
          </a:p>
          <a:p>
            <a:pPr indent="-298450" lvl="1" marL="914400" rtl="0" algn="l">
              <a:lnSpc>
                <a:spcPct val="150000"/>
              </a:lnSpc>
              <a:spcBef>
                <a:spcPts val="0"/>
              </a:spcBef>
              <a:spcAft>
                <a:spcPts val="0"/>
              </a:spcAft>
              <a:buSzPts val="1100"/>
              <a:buChar char="○"/>
            </a:pPr>
            <a:r>
              <a:rPr lang="en"/>
              <a:t>1929, the Great Depression lead to even more banking regulation instituted by President Franklin D. Roosevelt as part of the provisions under the New Deal.</a:t>
            </a:r>
            <a:endParaRPr/>
          </a:p>
          <a:p>
            <a:pPr indent="-298450" lvl="1" marL="914400" rtl="0" algn="just">
              <a:spcBef>
                <a:spcPts val="0"/>
              </a:spcBef>
              <a:spcAft>
                <a:spcPts val="0"/>
              </a:spcAft>
              <a:buSzPts val="1100"/>
              <a:buChar char="○"/>
            </a:pPr>
            <a:r>
              <a:rPr lang="en">
                <a:highlight>
                  <a:srgbClr val="FFFFFF"/>
                </a:highlight>
              </a:rPr>
              <a:t>1933, The Glass-Steagall Act created the Federal Deposit Insurance Corporation (</a:t>
            </a:r>
            <a:r>
              <a:rPr lang="en">
                <a:highlight>
                  <a:srgbClr val="FFFFFF"/>
                </a:highlight>
                <a:uFill>
                  <a:noFill/>
                </a:uFill>
                <a:hlinkClick r:id="rId3"/>
              </a:rPr>
              <a:t>FDIC</a:t>
            </a:r>
            <a:r>
              <a:rPr lang="en">
                <a:highlight>
                  <a:srgbClr val="FFFFFF"/>
                </a:highlight>
              </a:rPr>
              <a:t>), which implemented regulation of deposit interest rates, and separated commercial from investment banking.</a:t>
            </a:r>
            <a:endParaRPr/>
          </a:p>
          <a:p>
            <a:pPr indent="-311150" lvl="0" marL="457200" rtl="0" algn="l">
              <a:lnSpc>
                <a:spcPct val="150000"/>
              </a:lnSpc>
              <a:spcBef>
                <a:spcPts val="0"/>
              </a:spcBef>
              <a:spcAft>
                <a:spcPts val="0"/>
              </a:spcAft>
              <a:buSzPts val="1300"/>
              <a:buChar char="●"/>
            </a:pPr>
            <a:r>
              <a:rPr lang="en"/>
              <a:t>Sharp split</a:t>
            </a:r>
            <a:r>
              <a:rPr lang="en"/>
              <a:t>   -----lead to Shadow Banking System mushroom</a:t>
            </a:r>
            <a:endParaRPr/>
          </a:p>
          <a:p>
            <a:pPr indent="0" lvl="0" marL="0" rtl="0" algn="l">
              <a:spcBef>
                <a:spcPts val="1600"/>
              </a:spcBef>
              <a:spcAft>
                <a:spcPts val="0"/>
              </a:spcAft>
              <a:buNone/>
            </a:pPr>
            <a:r>
              <a:rPr i="1" lang="en" sz="1200">
                <a:solidFill>
                  <a:srgbClr val="000000"/>
                </a:solidFill>
                <a:latin typeface="Arial"/>
                <a:ea typeface="Arial"/>
                <a:cs typeface="Arial"/>
                <a:sym typeface="Arial"/>
              </a:rPr>
              <a:t>  “...Focused on compliance with rules on behavior rather than financial safety.” (p55)</a:t>
            </a:r>
            <a:endParaRPr i="1" sz="1200">
              <a:solidFill>
                <a:srgbClr val="000000"/>
              </a:solidFill>
              <a:latin typeface="Arial"/>
              <a:ea typeface="Arial"/>
              <a:cs typeface="Arial"/>
              <a:sym typeface="Arial"/>
            </a:endParaRPr>
          </a:p>
          <a:p>
            <a:pPr indent="0" lvl="0" marL="0" rtl="0" algn="l">
              <a:lnSpc>
                <a:spcPct val="150000"/>
              </a:lnSpc>
              <a:spcBef>
                <a:spcPts val="0"/>
              </a:spcBef>
              <a:spcAft>
                <a:spcPts val="0"/>
              </a:spcAft>
              <a:buNone/>
            </a:pPr>
            <a:r>
              <a:t/>
            </a:r>
            <a:endParaRPr/>
          </a:p>
          <a:p>
            <a:pPr indent="0" lvl="0" marL="0" rtl="0" algn="l">
              <a:spcBef>
                <a:spcPts val="1600"/>
              </a:spcBef>
              <a:spcAft>
                <a:spcPts val="0"/>
              </a:spcAft>
              <a:buNone/>
            </a:pPr>
            <a:r>
              <a:rPr lang="en"/>
              <a:t>                                               </a:t>
            </a:r>
            <a:endParaRPr/>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Regulatory System in the U.S.</a:t>
            </a:r>
            <a:endParaRPr/>
          </a:p>
        </p:txBody>
      </p:sp>
      <p:sp>
        <p:nvSpPr>
          <p:cNvPr id="159" name="Google Shape;159;p25"/>
          <p:cNvSpPr txBox="1"/>
          <p:nvPr>
            <p:ph idx="1" type="body"/>
          </p:nvPr>
        </p:nvSpPr>
        <p:spPr>
          <a:xfrm>
            <a:off x="729450" y="1853850"/>
            <a:ext cx="8096700" cy="24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Bank financial safety was overseen by three regulators</a:t>
            </a:r>
            <a:endParaRPr/>
          </a:p>
          <a:p>
            <a:pPr indent="-311150" lvl="0" marL="457200" rtl="0" algn="l">
              <a:spcBef>
                <a:spcPts val="1600"/>
              </a:spcBef>
              <a:spcAft>
                <a:spcPts val="0"/>
              </a:spcAft>
              <a:buSzPts val="1300"/>
              <a:buChar char="●"/>
            </a:pPr>
            <a:r>
              <a:rPr lang="en"/>
              <a:t>The OCC---Federally chartered banks</a:t>
            </a:r>
            <a:endParaRPr/>
          </a:p>
          <a:p>
            <a:pPr indent="-311150" lvl="0" marL="457200" rtl="0" algn="l">
              <a:spcBef>
                <a:spcPts val="0"/>
              </a:spcBef>
              <a:spcAft>
                <a:spcPts val="0"/>
              </a:spcAft>
              <a:buSzPts val="1300"/>
              <a:buChar char="●"/>
            </a:pPr>
            <a:r>
              <a:rPr lang="en"/>
              <a:t>The FED---the holding companies of the large and complex banks</a:t>
            </a:r>
            <a:endParaRPr/>
          </a:p>
          <a:p>
            <a:pPr indent="-311150" lvl="0" marL="457200" rtl="0" algn="l">
              <a:spcBef>
                <a:spcPts val="0"/>
              </a:spcBef>
              <a:spcAft>
                <a:spcPts val="0"/>
              </a:spcAft>
              <a:buSzPts val="1300"/>
              <a:buChar char="●"/>
            </a:pPr>
            <a:r>
              <a:rPr lang="en"/>
              <a:t>The FDIC</a:t>
            </a:r>
            <a:endParaRPr/>
          </a:p>
          <a:p>
            <a:pPr indent="-298450" lvl="1" marL="914400" rtl="0" algn="l">
              <a:spcBef>
                <a:spcPts val="0"/>
              </a:spcBef>
              <a:spcAft>
                <a:spcPts val="0"/>
              </a:spcAft>
              <a:buSzPts val="1100"/>
              <a:buChar char="○"/>
            </a:pPr>
            <a:r>
              <a:rPr lang="en"/>
              <a:t>Oversee the deposit insurance system</a:t>
            </a:r>
            <a:endParaRPr/>
          </a:p>
          <a:p>
            <a:pPr indent="-298450" lvl="1" marL="914400" rtl="0" algn="l">
              <a:spcBef>
                <a:spcPts val="0"/>
              </a:spcBef>
              <a:spcAft>
                <a:spcPts val="0"/>
              </a:spcAft>
              <a:buSzPts val="1100"/>
              <a:buChar char="○"/>
            </a:pPr>
            <a:r>
              <a:rPr lang="en"/>
              <a:t>Resolve insolvent banks</a:t>
            </a:r>
            <a:endParaRPr/>
          </a:p>
          <a:p>
            <a:pPr indent="0" lvl="0" marL="0" rtl="0" algn="l">
              <a:spcBef>
                <a:spcPts val="1600"/>
              </a:spcBef>
              <a:spcAft>
                <a:spcPts val="1600"/>
              </a:spcAft>
              <a:buNone/>
            </a:pPr>
            <a:r>
              <a:rPr i="1" lang="en" sz="1400"/>
              <a:t> </a:t>
            </a:r>
            <a:r>
              <a:rPr i="1" lang="en" sz="1400"/>
              <a:t>So, Different regulators make it hard to charge the regulation of US banks.</a:t>
            </a:r>
            <a:endParaRPr i="1" sz="1400"/>
          </a:p>
        </p:txBody>
      </p:sp>
      <p:sp>
        <p:nvSpPr>
          <p:cNvPr id="160" name="Google Shape;160;p25"/>
          <p:cNvSpPr/>
          <p:nvPr/>
        </p:nvSpPr>
        <p:spPr>
          <a:xfrm rot="-276691">
            <a:off x="5928278" y="2438944"/>
            <a:ext cx="422600" cy="265619"/>
          </a:xfrm>
          <a:custGeom>
            <a:rect b="b" l="l" r="r" t="t"/>
            <a:pathLst>
              <a:path extrusionOk="0" h="11108" w="14489">
                <a:moveTo>
                  <a:pt x="1932" y="0"/>
                </a:moveTo>
                <a:lnTo>
                  <a:pt x="14489" y="5313"/>
                </a:lnTo>
                <a:lnTo>
                  <a:pt x="0" y="11108"/>
                </a:lnTo>
              </a:path>
            </a:pathLst>
          </a:custGeom>
          <a:noFill/>
          <a:ln cap="flat" cmpd="sng" w="9525">
            <a:solidFill>
              <a:schemeClr val="dk2"/>
            </a:solidFill>
            <a:prstDash val="solid"/>
            <a:round/>
            <a:headEnd len="med" w="med" type="none"/>
            <a:tailEnd len="med" w="med" type="none"/>
          </a:ln>
        </p:spPr>
      </p:sp>
      <p:sp>
        <p:nvSpPr>
          <p:cNvPr id="161" name="Google Shape;161;p25"/>
          <p:cNvSpPr txBox="1"/>
          <p:nvPr/>
        </p:nvSpPr>
        <p:spPr>
          <a:xfrm>
            <a:off x="6519925" y="2294250"/>
            <a:ext cx="2221500" cy="55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chemeClr val="accent1"/>
                </a:solidFill>
                <a:latin typeface="Lato"/>
                <a:ea typeface="Lato"/>
                <a:cs typeface="Lato"/>
                <a:sym typeface="Lato"/>
              </a:rPr>
              <a:t>Supervise banks’ capital buffers</a:t>
            </a:r>
            <a:endParaRPr sz="1300">
              <a:solidFill>
                <a:schemeClr val="accent1"/>
              </a:solidFill>
              <a:latin typeface="Lato"/>
              <a:ea typeface="Lato"/>
              <a:cs typeface="Lato"/>
              <a:sym typeface="Lato"/>
            </a:endParaRPr>
          </a:p>
        </p:txBody>
      </p:sp>
      <p:sp>
        <p:nvSpPr>
          <p:cNvPr id="162" name="Google Shape;162;p25"/>
          <p:cNvSpPr/>
          <p:nvPr/>
        </p:nvSpPr>
        <p:spPr>
          <a:xfrm>
            <a:off x="5322525" y="3030550"/>
            <a:ext cx="1038350" cy="12075"/>
          </a:xfrm>
          <a:custGeom>
            <a:rect b="b" l="l" r="r" t="t"/>
            <a:pathLst>
              <a:path extrusionOk="0" h="483" w="41534">
                <a:moveTo>
                  <a:pt x="0" y="483"/>
                </a:moveTo>
                <a:lnTo>
                  <a:pt x="41534" y="0"/>
                </a:lnTo>
              </a:path>
            </a:pathLst>
          </a:custGeom>
          <a:noFill/>
          <a:ln cap="flat" cmpd="sng" w="9525">
            <a:solidFill>
              <a:schemeClr val="dk2"/>
            </a:solidFill>
            <a:prstDash val="dash"/>
            <a:round/>
            <a:headEnd len="med" w="med" type="none"/>
            <a:tailEnd len="med" w="med" type="none"/>
          </a:ln>
        </p:spPr>
      </p:sp>
      <p:sp>
        <p:nvSpPr>
          <p:cNvPr id="163" name="Google Shape;163;p25"/>
          <p:cNvSpPr txBox="1"/>
          <p:nvPr/>
        </p:nvSpPr>
        <p:spPr>
          <a:xfrm>
            <a:off x="6385975" y="2849250"/>
            <a:ext cx="2489400" cy="81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chemeClr val="accent1"/>
                </a:solidFill>
                <a:latin typeface="Lato"/>
                <a:ea typeface="Lato"/>
                <a:cs typeface="Lato"/>
                <a:sym typeface="Lato"/>
              </a:rPr>
              <a:t>Risks and costs of bank failures</a:t>
            </a:r>
            <a:endParaRPr sz="1300">
              <a:solidFill>
                <a:schemeClr val="accent1"/>
              </a:solidFill>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Consequence of different regulators</a:t>
            </a:r>
            <a:endParaRPr/>
          </a:p>
        </p:txBody>
      </p:sp>
      <p:sp>
        <p:nvSpPr>
          <p:cNvPr id="169" name="Google Shape;169;p26"/>
          <p:cNvSpPr txBox="1"/>
          <p:nvPr>
            <p:ph idx="1" type="body"/>
          </p:nvPr>
        </p:nvSpPr>
        <p:spPr>
          <a:xfrm>
            <a:off x="729450" y="2078875"/>
            <a:ext cx="7688700" cy="2799000"/>
          </a:xfrm>
          <a:prstGeom prst="rect">
            <a:avLst/>
          </a:prstGeom>
        </p:spPr>
        <p:txBody>
          <a:bodyPr anchorCtr="0" anchor="t" bIns="91425" lIns="91425" spcFirstLastPara="1" rIns="91425" wrap="square" tIns="91425">
            <a:noAutofit/>
          </a:bodyPr>
          <a:lstStyle/>
          <a:p>
            <a:pPr indent="-311150" lvl="0" marL="457200" rtl="0" algn="l">
              <a:lnSpc>
                <a:spcPct val="150000"/>
              </a:lnSpc>
              <a:spcBef>
                <a:spcPts val="0"/>
              </a:spcBef>
              <a:spcAft>
                <a:spcPts val="0"/>
              </a:spcAft>
              <a:buSzPts val="1300"/>
              <a:buChar char="●"/>
            </a:pPr>
            <a:r>
              <a:rPr lang="en"/>
              <a:t>the sluggish response to the challenges to bank competitiveness</a:t>
            </a:r>
            <a:endParaRPr/>
          </a:p>
          <a:p>
            <a:pPr indent="-298450" lvl="1" marL="914400" rtl="0" algn="l">
              <a:lnSpc>
                <a:spcPct val="150000"/>
              </a:lnSpc>
              <a:spcBef>
                <a:spcPts val="0"/>
              </a:spcBef>
              <a:spcAft>
                <a:spcPts val="0"/>
              </a:spcAft>
              <a:buSzPts val="1100"/>
              <a:buChar char="○"/>
            </a:pPr>
            <a:r>
              <a:rPr lang="en"/>
              <a:t>higher inflation supported the expansion of the shadow banking sector </a:t>
            </a:r>
            <a:endParaRPr/>
          </a:p>
          <a:p>
            <a:pPr indent="-298450" lvl="1" marL="914400" rtl="0" algn="l">
              <a:lnSpc>
                <a:spcPct val="150000"/>
              </a:lnSpc>
              <a:spcBef>
                <a:spcPts val="0"/>
              </a:spcBef>
              <a:spcAft>
                <a:spcPts val="0"/>
              </a:spcAft>
              <a:buSzPts val="1100"/>
              <a:buChar char="○"/>
            </a:pPr>
            <a:r>
              <a:rPr lang="en"/>
              <a:t>the “originate to distribute” model that failed over the 2008 crisis </a:t>
            </a:r>
            <a:endParaRPr/>
          </a:p>
          <a:p>
            <a:pPr indent="-311150" lvl="0" marL="457200" rtl="0" algn="l">
              <a:lnSpc>
                <a:spcPct val="150000"/>
              </a:lnSpc>
              <a:spcBef>
                <a:spcPts val="0"/>
              </a:spcBef>
              <a:spcAft>
                <a:spcPts val="0"/>
              </a:spcAft>
              <a:buSzPts val="1300"/>
              <a:buChar char="●"/>
            </a:pPr>
            <a:r>
              <a:rPr lang="en"/>
              <a:t>the slow response to change</a:t>
            </a:r>
            <a:endParaRPr/>
          </a:p>
          <a:p>
            <a:pPr indent="-298450" lvl="1" marL="914400" rtl="0" algn="l">
              <a:lnSpc>
                <a:spcPct val="150000"/>
              </a:lnSpc>
              <a:spcBef>
                <a:spcPts val="0"/>
              </a:spcBef>
              <a:spcAft>
                <a:spcPts val="0"/>
              </a:spcAft>
              <a:buSzPts val="1100"/>
              <a:buChar char="○"/>
            </a:pPr>
            <a:r>
              <a:rPr lang="en"/>
              <a:t> eroded capital buffers in the Euro area.</a:t>
            </a:r>
            <a:endParaRPr/>
          </a:p>
          <a:p>
            <a:pPr indent="0" lvl="0" marL="0" rtl="0" algn="l">
              <a:spcBef>
                <a:spcPts val="1600"/>
              </a:spcBef>
              <a:spcAft>
                <a:spcPts val="0"/>
              </a:spcAft>
              <a:buNone/>
            </a:pPr>
            <a:r>
              <a:t/>
            </a:r>
            <a:endParaRPr sz="1100">
              <a:solidFill>
                <a:srgbClr val="000000"/>
              </a:solidFill>
              <a:latin typeface="Arial"/>
              <a:ea typeface="Arial"/>
              <a:cs typeface="Arial"/>
              <a:sym typeface="Arial"/>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7"/>
          <p:cNvSpPr txBox="1"/>
          <p:nvPr>
            <p:ph type="title"/>
          </p:nvPr>
        </p:nvSpPr>
        <p:spPr>
          <a:xfrm>
            <a:off x="729450" y="1318650"/>
            <a:ext cx="7688700" cy="89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solidFill>
                  <a:srgbClr val="000000"/>
                </a:solidFill>
              </a:rPr>
              <a:t>Post-Crisis Re-Regulation:</a:t>
            </a:r>
            <a:r>
              <a:rPr b="0" lang="en" sz="2200">
                <a:solidFill>
                  <a:srgbClr val="000000"/>
                </a:solidFill>
                <a:latin typeface="Times New Roman"/>
                <a:ea typeface="Times New Roman"/>
                <a:cs typeface="Times New Roman"/>
                <a:sym typeface="Times New Roman"/>
              </a:rPr>
              <a:t> </a:t>
            </a:r>
            <a:r>
              <a:rPr lang="en" sz="2200"/>
              <a:t>Nonbank regulatory system</a:t>
            </a:r>
            <a:endParaRPr sz="2200"/>
          </a:p>
        </p:txBody>
      </p:sp>
      <p:sp>
        <p:nvSpPr>
          <p:cNvPr id="175" name="Google Shape;175;p27"/>
          <p:cNvSpPr txBox="1"/>
          <p:nvPr>
            <p:ph idx="1" type="body"/>
          </p:nvPr>
        </p:nvSpPr>
        <p:spPr>
          <a:xfrm>
            <a:off x="729450" y="1853850"/>
            <a:ext cx="7688700" cy="2939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agencies </a:t>
            </a:r>
            <a:endParaRPr/>
          </a:p>
          <a:p>
            <a:pPr indent="-311150" lvl="0" marL="457200" rtl="0" algn="l">
              <a:spcBef>
                <a:spcPts val="0"/>
              </a:spcBef>
              <a:spcAft>
                <a:spcPts val="0"/>
              </a:spcAft>
              <a:buSzPts val="1300"/>
              <a:buChar char="●"/>
            </a:pPr>
            <a:r>
              <a:rPr lang="en"/>
              <a:t>the Securities and Exchange Commission (SEC) </a:t>
            </a:r>
            <a:endParaRPr/>
          </a:p>
          <a:p>
            <a:pPr indent="-311150" lvl="0" marL="457200" rtl="0" algn="l">
              <a:spcBef>
                <a:spcPts val="0"/>
              </a:spcBef>
              <a:spcAft>
                <a:spcPts val="0"/>
              </a:spcAft>
              <a:buSzPts val="1300"/>
              <a:buChar char="●"/>
            </a:pPr>
            <a:r>
              <a:rPr lang="en"/>
              <a:t>the Commodity Futures Trading Commission</a:t>
            </a:r>
            <a:endParaRPr/>
          </a:p>
          <a:p>
            <a:pPr indent="0" lvl="0" marL="0" rtl="0" algn="l">
              <a:spcBef>
                <a:spcPts val="0"/>
              </a:spcBef>
              <a:spcAft>
                <a:spcPts val="0"/>
              </a:spcAft>
              <a:buNone/>
            </a:pPr>
            <a:r>
              <a:rPr lang="en"/>
              <a:t>The Net Capital Rule</a:t>
            </a:r>
            <a:endParaRPr/>
          </a:p>
          <a:p>
            <a:pPr indent="-311150" lvl="0" marL="457200" rtl="0" algn="l">
              <a:spcBef>
                <a:spcPts val="0"/>
              </a:spcBef>
              <a:spcAft>
                <a:spcPts val="0"/>
              </a:spcAft>
              <a:buSzPts val="1300"/>
              <a:buChar char="●"/>
            </a:pPr>
            <a:r>
              <a:rPr lang="en"/>
              <a:t>Aim:  ensuring that customers were able to recover their money in the event of a bankruptcy rather than protecting broker-dealers from going broke.</a:t>
            </a:r>
            <a:endParaRPr/>
          </a:p>
          <a:p>
            <a:pPr indent="0" lvl="0" marL="0" rtl="0" algn="l">
              <a:spcBef>
                <a:spcPts val="0"/>
              </a:spcBef>
              <a:spcAft>
                <a:spcPts val="0"/>
              </a:spcAft>
              <a:buNone/>
            </a:pPr>
            <a:r>
              <a:t/>
            </a:r>
            <a:endParaRPr sz="850">
              <a:solidFill>
                <a:srgbClr val="000000"/>
              </a:solidFill>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28"/>
          <p:cNvSpPr txBox="1"/>
          <p:nvPr>
            <p:ph type="title"/>
          </p:nvPr>
        </p:nvSpPr>
        <p:spPr>
          <a:xfrm>
            <a:off x="729450" y="1318650"/>
            <a:ext cx="80001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solidFill>
                  <a:srgbClr val="000000"/>
                </a:solidFill>
              </a:rPr>
              <a:t>Post-Crisis Re-Regulation:</a:t>
            </a:r>
            <a:r>
              <a:rPr b="0" lang="en" sz="2200">
                <a:solidFill>
                  <a:srgbClr val="000000"/>
                </a:solidFill>
                <a:latin typeface="Times New Roman"/>
                <a:ea typeface="Times New Roman"/>
                <a:cs typeface="Times New Roman"/>
                <a:sym typeface="Times New Roman"/>
              </a:rPr>
              <a:t> </a:t>
            </a:r>
            <a:r>
              <a:rPr lang="en" sz="2200"/>
              <a:t>Nonbank regulatory system</a:t>
            </a:r>
            <a:endParaRPr sz="1800">
              <a:solidFill>
                <a:srgbClr val="000000"/>
              </a:solidFill>
            </a:endParaRPr>
          </a:p>
        </p:txBody>
      </p:sp>
      <p:sp>
        <p:nvSpPr>
          <p:cNvPr id="181" name="Google Shape;181;p28"/>
          <p:cNvSpPr txBox="1"/>
          <p:nvPr>
            <p:ph idx="1" type="body"/>
          </p:nvPr>
        </p:nvSpPr>
        <p:spPr>
          <a:xfrm>
            <a:off x="727650" y="1436775"/>
            <a:ext cx="7688700" cy="267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lnSpc>
                <a:spcPct val="100000"/>
              </a:lnSpc>
              <a:spcBef>
                <a:spcPts val="0"/>
              </a:spcBef>
              <a:spcAft>
                <a:spcPts val="0"/>
              </a:spcAft>
              <a:buNone/>
            </a:pPr>
            <a:r>
              <a:t/>
            </a:r>
            <a:endParaRPr b="1" sz="2200">
              <a:solidFill>
                <a:schemeClr val="dk2"/>
              </a:solidFill>
              <a:latin typeface="Raleway"/>
              <a:ea typeface="Raleway"/>
              <a:cs typeface="Raleway"/>
              <a:sym typeface="Raleway"/>
            </a:endParaRPr>
          </a:p>
          <a:p>
            <a:pPr indent="0" lvl="0" marL="0" rtl="0" algn="l">
              <a:spcBef>
                <a:spcPts val="0"/>
              </a:spcBef>
              <a:spcAft>
                <a:spcPts val="0"/>
              </a:spcAft>
              <a:buNone/>
            </a:pPr>
            <a:r>
              <a:rPr lang="en"/>
              <a:t>The Splintered Regulatory System and the Relatively Lax Regulation</a:t>
            </a:r>
            <a:r>
              <a:rPr lang="en"/>
              <a:t>:</a:t>
            </a:r>
            <a:endParaRPr/>
          </a:p>
          <a:p>
            <a:pPr indent="-311150" lvl="0" marL="457200" rtl="0" algn="l">
              <a:spcBef>
                <a:spcPts val="1600"/>
              </a:spcBef>
              <a:spcAft>
                <a:spcPts val="0"/>
              </a:spcAft>
              <a:buSzPts val="1300"/>
              <a:buChar char="●"/>
            </a:pPr>
            <a:r>
              <a:rPr lang="en"/>
              <a:t>no institution was charged with overseeing the entire dual banking system.</a:t>
            </a:r>
            <a:endParaRPr/>
          </a:p>
          <a:p>
            <a:pPr indent="-311150" lvl="0" marL="457200" rtl="0" algn="l">
              <a:spcBef>
                <a:spcPts val="0"/>
              </a:spcBef>
              <a:spcAft>
                <a:spcPts val="0"/>
              </a:spcAft>
              <a:buSzPts val="1300"/>
              <a:buChar char="●"/>
            </a:pPr>
            <a:r>
              <a:rPr lang="en"/>
              <a:t>the Fed’s rejection of regulation of investment banks</a:t>
            </a:r>
            <a:endParaRPr/>
          </a:p>
          <a:p>
            <a:pPr indent="0" lvl="0" marL="0" rtl="0" algn="l">
              <a:spcBef>
                <a:spcPts val="0"/>
              </a:spcBef>
              <a:spcAft>
                <a:spcPts val="0"/>
              </a:spcAft>
              <a:buNone/>
            </a:pPr>
            <a:r>
              <a:t/>
            </a:r>
            <a:endParaRPr sz="850">
              <a:solidFill>
                <a:srgbClr val="000000"/>
              </a:solidFill>
              <a:latin typeface="Arial"/>
              <a:ea typeface="Arial"/>
              <a:cs typeface="Arial"/>
              <a:sym typeface="Arial"/>
            </a:endParaRPr>
          </a:p>
          <a:p>
            <a:pPr indent="0" lvl="0" marL="0" rtl="0" algn="l">
              <a:spcBef>
                <a:spcPts val="160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2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Summaries </a:t>
            </a:r>
            <a:endParaRPr/>
          </a:p>
        </p:txBody>
      </p:sp>
      <p:sp>
        <p:nvSpPr>
          <p:cNvPr id="187" name="Google Shape;187;p29"/>
          <p:cNvSpPr txBox="1"/>
          <p:nvPr>
            <p:ph idx="1" type="body"/>
          </p:nvPr>
        </p:nvSpPr>
        <p:spPr>
          <a:xfrm>
            <a:off x="729450" y="2078875"/>
            <a:ext cx="7688700" cy="27264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SzPts val="1200"/>
              <a:buChar char="●"/>
            </a:pPr>
            <a:r>
              <a:rPr lang="en" sz="1200"/>
              <a:t>The heavily regulated commercial banks had been losing increasing market share to less-regulated and innovative financial institutions. </a:t>
            </a:r>
            <a:endParaRPr sz="1200"/>
          </a:p>
          <a:p>
            <a:pPr indent="-304800" lvl="0" marL="457200" rtl="0" algn="l">
              <a:spcBef>
                <a:spcPts val="0"/>
              </a:spcBef>
              <a:spcAft>
                <a:spcPts val="0"/>
              </a:spcAft>
              <a:buSzPts val="1200"/>
              <a:buChar char="●"/>
            </a:pPr>
            <a:r>
              <a:rPr lang="en" sz="1200"/>
              <a:t>the Gramm-Leach-Bliley Act of 1999 repealed significant aspects of the Glass-Steagall Act, which had served to sever investment banking and insurance services from commercial banking</a:t>
            </a:r>
            <a:endParaRPr sz="1200"/>
          </a:p>
          <a:p>
            <a:pPr indent="-304800" lvl="0" marL="457200" rtl="0" algn="l">
              <a:spcBef>
                <a:spcPts val="0"/>
              </a:spcBef>
              <a:spcAft>
                <a:spcPts val="0"/>
              </a:spcAft>
              <a:buSzPts val="1200"/>
              <a:buChar char="●"/>
            </a:pPr>
            <a:r>
              <a:rPr lang="en" sz="1200">
                <a:highlight>
                  <a:srgbClr val="FFFFFF"/>
                </a:highlight>
              </a:rPr>
              <a:t>From 1999 onwards, a bank could now offer commercial banking, securities, and insurance services under one roof. </a:t>
            </a:r>
            <a:endParaRPr sz="1200">
              <a:highlight>
                <a:srgbClr val="FFFFFF"/>
              </a:highlight>
            </a:endParaRPr>
          </a:p>
          <a:p>
            <a:pPr indent="-304800" lvl="0" marL="457200" rtl="0" algn="just">
              <a:spcBef>
                <a:spcPts val="0"/>
              </a:spcBef>
              <a:spcAft>
                <a:spcPts val="0"/>
              </a:spcAft>
              <a:buSzPts val="1200"/>
              <a:buChar char="●"/>
            </a:pPr>
            <a:r>
              <a:rPr lang="en" sz="1200"/>
              <a:t>All of this deregulation helped to accelerate a trend towards increasing the complexity of banking organizations as they moved to greater consolidation and conglomeration. </a:t>
            </a:r>
            <a:endParaRPr sz="1200"/>
          </a:p>
          <a:p>
            <a:pPr indent="-304800" lvl="0" marL="457200" rtl="0" algn="just">
              <a:spcBef>
                <a:spcPts val="0"/>
              </a:spcBef>
              <a:spcAft>
                <a:spcPts val="0"/>
              </a:spcAft>
              <a:buSzPts val="1200"/>
              <a:buChar char="●"/>
            </a:pPr>
            <a:r>
              <a:rPr lang="en" sz="1200"/>
              <a:t>Banks began offering new financial products like </a:t>
            </a:r>
            <a:r>
              <a:rPr lang="en" sz="1200">
                <a:uFill>
                  <a:noFill/>
                </a:uFill>
                <a:hlinkClick r:id="rId3"/>
              </a:rPr>
              <a:t>derivatives</a:t>
            </a:r>
            <a:r>
              <a:rPr lang="en" sz="1200"/>
              <a:t> and began packaging traditional financial assets like mortgages together through a process of securitization</a:t>
            </a:r>
            <a:endParaRPr sz="1200"/>
          </a:p>
          <a:p>
            <a:pPr indent="0" lvl="0" marL="0" rtl="0" algn="l">
              <a:spcBef>
                <a:spcPts val="100"/>
              </a:spcBef>
              <a:spcAft>
                <a:spcPts val="1600"/>
              </a:spcAft>
              <a:buNone/>
            </a:pPr>
            <a:r>
              <a:t/>
            </a:r>
            <a:endParaRPr sz="1200">
              <a:solidFill>
                <a:srgbClr val="000000"/>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3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Investment Banks</a:t>
            </a:r>
            <a:endParaRPr/>
          </a:p>
        </p:txBody>
      </p:sp>
      <p:sp>
        <p:nvSpPr>
          <p:cNvPr id="193" name="Google Shape;193;p30"/>
          <p:cNvSpPr txBox="1"/>
          <p:nvPr>
            <p:ph idx="1" type="body"/>
          </p:nvPr>
        </p:nvSpPr>
        <p:spPr>
          <a:xfrm>
            <a:off x="729450" y="1853850"/>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311150" lvl="0" marL="457200" rtl="0" algn="l">
              <a:spcBef>
                <a:spcPts val="1600"/>
              </a:spcBef>
              <a:spcAft>
                <a:spcPts val="0"/>
              </a:spcAft>
              <a:buSzPts val="1300"/>
              <a:buChar char="●"/>
            </a:pPr>
            <a:r>
              <a:rPr lang="en"/>
              <a:t>The essence of investment banking------ “broker-dealer” (smooth functioning)</a:t>
            </a:r>
            <a:endParaRPr/>
          </a:p>
          <a:p>
            <a:pPr indent="-304800" lvl="1" marL="914400" rtl="0" algn="l">
              <a:spcBef>
                <a:spcPts val="0"/>
              </a:spcBef>
              <a:spcAft>
                <a:spcPts val="0"/>
              </a:spcAft>
              <a:buSzPts val="1200"/>
              <a:buChar char="○"/>
            </a:pPr>
            <a:r>
              <a:rPr lang="en" sz="1200"/>
              <a:t>Broker：accepting money from investors and placing that money on their behalf in the market</a:t>
            </a:r>
            <a:endParaRPr sz="1200"/>
          </a:p>
          <a:p>
            <a:pPr indent="-304800" lvl="1" marL="914400" rtl="0" algn="l">
              <a:spcBef>
                <a:spcPts val="0"/>
              </a:spcBef>
              <a:spcAft>
                <a:spcPts val="0"/>
              </a:spcAft>
              <a:buSzPts val="1200"/>
              <a:buChar char="○"/>
            </a:pPr>
            <a:r>
              <a:rPr lang="en" sz="1200"/>
              <a:t>Dealer：initiates these trades</a:t>
            </a:r>
            <a:endParaRPr sz="1200"/>
          </a:p>
          <a:p>
            <a:pPr indent="-304800" lvl="1" marL="914400" rtl="0" algn="l">
              <a:spcBef>
                <a:spcPts val="0"/>
              </a:spcBef>
              <a:spcAft>
                <a:spcPts val="0"/>
              </a:spcAft>
              <a:buSzPts val="1200"/>
              <a:buChar char="○"/>
            </a:pPr>
            <a:r>
              <a:rPr lang="en" sz="1200"/>
              <a:t>Together: take money from individuals and invest it</a:t>
            </a:r>
            <a:endParaRPr sz="12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3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000000"/>
                </a:solidFill>
              </a:rPr>
              <a:t>The Information Technology Revolution </a:t>
            </a:r>
            <a:endParaRPr sz="2400"/>
          </a:p>
        </p:txBody>
      </p:sp>
      <p:sp>
        <p:nvSpPr>
          <p:cNvPr id="199" name="Google Shape;199;p31"/>
          <p:cNvSpPr txBox="1"/>
          <p:nvPr>
            <p:ph idx="1" type="body"/>
          </p:nvPr>
        </p:nvSpPr>
        <p:spPr>
          <a:xfrm>
            <a:off x="729450" y="1853850"/>
            <a:ext cx="7688700" cy="314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Gradually transformed the markets investment banks served</a:t>
            </a:r>
            <a:endParaRPr/>
          </a:p>
          <a:p>
            <a:pPr indent="-311150" lvl="0" marL="457200" rtl="0" algn="l">
              <a:spcBef>
                <a:spcPts val="1600"/>
              </a:spcBef>
              <a:spcAft>
                <a:spcPts val="0"/>
              </a:spcAft>
              <a:buSzPts val="1300"/>
              <a:buChar char="●"/>
            </a:pPr>
            <a:r>
              <a:rPr lang="en"/>
              <a:t>Settlement of trade</a:t>
            </a:r>
            <a:endParaRPr/>
          </a:p>
          <a:p>
            <a:pPr indent="-311150" lvl="0" marL="457200" rtl="0" algn="l">
              <a:spcBef>
                <a:spcPts val="0"/>
              </a:spcBef>
              <a:spcAft>
                <a:spcPts val="0"/>
              </a:spcAft>
              <a:buSzPts val="1300"/>
              <a:buChar char="●"/>
            </a:pPr>
            <a:r>
              <a:rPr lang="en"/>
              <a:t>Lower costs of trading and lax regulations created the hedge fund industry</a:t>
            </a:r>
            <a:endParaRPr/>
          </a:p>
          <a:p>
            <a:pPr indent="0" lvl="0" marL="457200" rtl="0" algn="l">
              <a:spcBef>
                <a:spcPts val="1600"/>
              </a:spcBef>
              <a:spcAft>
                <a:spcPts val="0"/>
              </a:spcAft>
              <a:buNone/>
            </a:pPr>
            <a:r>
              <a:t/>
            </a:r>
            <a:endParaRPr sz="1200">
              <a:solidFill>
                <a:srgbClr val="000000"/>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Google Shape;204;p3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000000"/>
                </a:solidFill>
                <a:highlight>
                  <a:srgbClr val="FFFFFF"/>
                </a:highlight>
              </a:rPr>
              <a:t>The Operating Mechanism of the Investment Banks </a:t>
            </a:r>
            <a:endParaRPr sz="2400">
              <a:solidFill>
                <a:srgbClr val="000000"/>
              </a:solidFill>
            </a:endParaRPr>
          </a:p>
        </p:txBody>
      </p:sp>
      <p:sp>
        <p:nvSpPr>
          <p:cNvPr id="205" name="Google Shape;205;p32"/>
          <p:cNvSpPr txBox="1"/>
          <p:nvPr>
            <p:ph idx="1" type="body"/>
          </p:nvPr>
        </p:nvSpPr>
        <p:spPr>
          <a:xfrm>
            <a:off x="729450" y="1853850"/>
            <a:ext cx="7688700" cy="2758500"/>
          </a:xfrm>
          <a:prstGeom prst="rect">
            <a:avLst/>
          </a:prstGeom>
        </p:spPr>
        <p:txBody>
          <a:bodyPr anchorCtr="0" anchor="t" bIns="91425" lIns="91425" spcFirstLastPara="1" rIns="91425" wrap="square" tIns="91425">
            <a:noAutofit/>
          </a:bodyPr>
          <a:lstStyle/>
          <a:p>
            <a:pPr indent="-311150" lvl="0" marL="457200" rtl="0" algn="just">
              <a:spcBef>
                <a:spcPts val="0"/>
              </a:spcBef>
              <a:spcAft>
                <a:spcPts val="0"/>
              </a:spcAft>
              <a:buSzPts val="1300"/>
              <a:buChar char="●"/>
            </a:pPr>
            <a:r>
              <a:rPr lang="en"/>
              <a:t>Traditionally when a home owner made mortgage payment, it went to the lender</a:t>
            </a:r>
            <a:endParaRPr/>
          </a:p>
          <a:p>
            <a:pPr indent="-311150" lvl="0" marL="457200" rtl="0" algn="just">
              <a:spcBef>
                <a:spcPts val="0"/>
              </a:spcBef>
              <a:spcAft>
                <a:spcPts val="0"/>
              </a:spcAft>
              <a:buSzPts val="1300"/>
              <a:buChar char="●"/>
            </a:pPr>
            <a:r>
              <a:rPr lang="en"/>
              <a:t>In the new system, lenders sell the mortgages to Investment banks</a:t>
            </a:r>
            <a:endParaRPr/>
          </a:p>
          <a:p>
            <a:pPr indent="-311150" lvl="0" marL="457200" rtl="0" algn="just">
              <a:spcBef>
                <a:spcPts val="0"/>
              </a:spcBef>
              <a:spcAft>
                <a:spcPts val="0"/>
              </a:spcAft>
              <a:buSzPts val="1300"/>
              <a:buChar char="●"/>
            </a:pPr>
            <a:r>
              <a:rPr lang="en"/>
              <a:t>Investment banks combine all sorts of mortgages and loans to create complex derivatives called CDOs </a:t>
            </a:r>
            <a:endParaRPr/>
          </a:p>
          <a:p>
            <a:pPr indent="-311150" lvl="0" marL="457200" rtl="0" algn="just">
              <a:spcBef>
                <a:spcPts val="0"/>
              </a:spcBef>
              <a:spcAft>
                <a:spcPts val="0"/>
              </a:spcAft>
              <a:buSzPts val="1300"/>
              <a:buChar char="●"/>
            </a:pPr>
            <a:r>
              <a:rPr lang="en"/>
              <a:t>Investment banks sold the CDOs to investors</a:t>
            </a:r>
            <a:endParaRPr/>
          </a:p>
          <a:p>
            <a:pPr indent="-311150" lvl="0" marL="457200" rtl="0" algn="just">
              <a:spcBef>
                <a:spcPts val="0"/>
              </a:spcBef>
              <a:spcAft>
                <a:spcPts val="0"/>
              </a:spcAft>
              <a:buSzPts val="1300"/>
              <a:buChar char="●"/>
            </a:pPr>
            <a:r>
              <a:rPr lang="en"/>
              <a:t>Which meant that the payment from home owners was going to the Investors</a:t>
            </a:r>
            <a:endParaRPr/>
          </a:p>
          <a:p>
            <a:pPr indent="-311150" lvl="0" marL="457200" rtl="0" algn="just">
              <a:spcBef>
                <a:spcPts val="0"/>
              </a:spcBef>
              <a:spcAft>
                <a:spcPts val="0"/>
              </a:spcAft>
              <a:buSzPts val="1300"/>
              <a:buChar char="●"/>
            </a:pPr>
            <a:r>
              <a:rPr lang="en"/>
              <a:t>Investment banks paid the Rating Agencies to evaluate the CDOs, majority getting a AAA rating</a:t>
            </a:r>
            <a:endParaRPr/>
          </a:p>
          <a:p>
            <a:pPr indent="0" lvl="0" marL="0" rtl="0" algn="l">
              <a:spcBef>
                <a:spcPts val="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Cast of Characters </a:t>
            </a:r>
            <a:endParaRPr/>
          </a:p>
        </p:txBody>
      </p:sp>
      <p:sp>
        <p:nvSpPr>
          <p:cNvPr id="99" name="Google Shape;99;p15"/>
          <p:cNvSpPr txBox="1"/>
          <p:nvPr>
            <p:ph idx="1" type="body"/>
          </p:nvPr>
        </p:nvSpPr>
        <p:spPr>
          <a:xfrm>
            <a:off x="729450" y="2044450"/>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AutoNum type="arabicPeriod"/>
            </a:pPr>
            <a:r>
              <a:rPr lang="en"/>
              <a:t>Regulated Banks --  Deposit Insurance, Emergency Funding, tightly regulated (for a while)</a:t>
            </a:r>
            <a:endParaRPr/>
          </a:p>
          <a:p>
            <a:pPr indent="-311150" lvl="0" marL="457200" rtl="0" algn="l">
              <a:spcBef>
                <a:spcPts val="0"/>
              </a:spcBef>
              <a:spcAft>
                <a:spcPts val="0"/>
              </a:spcAft>
              <a:buSzPts val="1300"/>
              <a:buAutoNum type="arabicPeriod"/>
            </a:pPr>
            <a:r>
              <a:rPr lang="en"/>
              <a:t>Shadow Banks -- Investment Banks, Hedge Funds</a:t>
            </a:r>
            <a:endParaRPr/>
          </a:p>
          <a:p>
            <a:pPr indent="-298450" lvl="1" marL="914400" rtl="0" algn="l">
              <a:spcBef>
                <a:spcPts val="0"/>
              </a:spcBef>
              <a:spcAft>
                <a:spcPts val="0"/>
              </a:spcAft>
              <a:buSzPts val="1100"/>
              <a:buAutoNum type="alphaLcPeriod"/>
            </a:pPr>
            <a:r>
              <a:rPr lang="en"/>
              <a:t>Lightly regulated </a:t>
            </a:r>
            <a:endParaRPr/>
          </a:p>
          <a:p>
            <a:pPr indent="-298450" lvl="1" marL="914400" rtl="0" algn="l">
              <a:spcBef>
                <a:spcPts val="0"/>
              </a:spcBef>
              <a:spcAft>
                <a:spcPts val="0"/>
              </a:spcAft>
              <a:buSzPts val="1100"/>
              <a:buAutoNum type="alphaLcPeriod"/>
            </a:pPr>
            <a:r>
              <a:rPr lang="en"/>
              <a:t>Savvy, sophisticated investors</a:t>
            </a:r>
            <a:endParaRPr/>
          </a:p>
          <a:p>
            <a:pPr indent="-298450" lvl="1" marL="914400" rtl="0" algn="l">
              <a:spcBef>
                <a:spcPts val="0"/>
              </a:spcBef>
              <a:spcAft>
                <a:spcPts val="0"/>
              </a:spcAft>
              <a:buSzPts val="1100"/>
              <a:buAutoNum type="alphaLcPeriod"/>
            </a:pPr>
            <a:r>
              <a:rPr lang="en"/>
              <a:t>Morre risk, more reward</a:t>
            </a:r>
            <a:endParaRPr/>
          </a:p>
          <a:p>
            <a:pPr indent="-311150" lvl="0" marL="457200" rtl="0" algn="l">
              <a:spcBef>
                <a:spcPts val="0"/>
              </a:spcBef>
              <a:spcAft>
                <a:spcPts val="0"/>
              </a:spcAft>
              <a:buSzPts val="1300"/>
              <a:buAutoNum type="arabicPeriod"/>
            </a:pPr>
            <a:r>
              <a:rPr lang="en"/>
              <a:t>Government-Sponsored Enterprises -- Supported home ownership by purchasing mortgages</a:t>
            </a:r>
            <a:endParaRPr/>
          </a:p>
          <a:p>
            <a:pPr indent="-298450" lvl="1" marL="914400" rtl="0" algn="l">
              <a:spcBef>
                <a:spcPts val="0"/>
              </a:spcBef>
              <a:spcAft>
                <a:spcPts val="0"/>
              </a:spcAft>
              <a:buSzPts val="1100"/>
              <a:buAutoNum type="alphaLcPeriod"/>
            </a:pPr>
            <a:r>
              <a:rPr lang="en"/>
              <a:t>Fannie Mae -- Purchased low and moderate-income mortgages</a:t>
            </a:r>
            <a:endParaRPr/>
          </a:p>
          <a:p>
            <a:pPr indent="-298450" lvl="1" marL="914400" rtl="0" algn="l">
              <a:spcBef>
                <a:spcPts val="0"/>
              </a:spcBef>
              <a:spcAft>
                <a:spcPts val="0"/>
              </a:spcAft>
              <a:buSzPts val="1100"/>
              <a:buAutoNum type="alphaLcPeriod"/>
            </a:pPr>
            <a:r>
              <a:rPr lang="en"/>
              <a:t>Freddie Mac -- Supported Saving and Loans hobbled by rising inflation and interest</a:t>
            </a:r>
            <a:endParaRPr/>
          </a:p>
          <a:p>
            <a:pPr indent="-311150" lvl="0" marL="457200" rtl="0" algn="l">
              <a:spcBef>
                <a:spcPts val="0"/>
              </a:spcBef>
              <a:spcAft>
                <a:spcPts val="0"/>
              </a:spcAft>
              <a:buSzPts val="1300"/>
              <a:buAutoNum type="arabicPeriod"/>
            </a:pPr>
            <a:r>
              <a:rPr lang="en"/>
              <a:t>Fancy Financial Tools -- Mortgage Backed Securities</a:t>
            </a:r>
            <a:r>
              <a:rPr lang="en"/>
              <a:t>, Repurchase Agreements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3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000000"/>
                </a:solidFill>
                <a:highlight>
                  <a:srgbClr val="FFFFFF"/>
                </a:highlight>
              </a:rPr>
              <a:t>The Operating Mechanism of the Investment Banks </a:t>
            </a:r>
            <a:endParaRPr sz="2400">
              <a:solidFill>
                <a:srgbClr val="000000"/>
              </a:solidFill>
            </a:endParaRPr>
          </a:p>
          <a:p>
            <a:pPr indent="0" lvl="0" marL="0" rtl="0" algn="l">
              <a:spcBef>
                <a:spcPts val="0"/>
              </a:spcBef>
              <a:spcAft>
                <a:spcPts val="0"/>
              </a:spcAft>
              <a:buNone/>
            </a:pPr>
            <a:r>
              <a:rPr lang="en"/>
              <a:t> </a:t>
            </a:r>
            <a:endParaRPr/>
          </a:p>
        </p:txBody>
      </p:sp>
      <p:sp>
        <p:nvSpPr>
          <p:cNvPr id="211" name="Google Shape;211;p33"/>
          <p:cNvSpPr txBox="1"/>
          <p:nvPr>
            <p:ph idx="1" type="body"/>
          </p:nvPr>
        </p:nvSpPr>
        <p:spPr>
          <a:xfrm>
            <a:off x="729450" y="1757275"/>
            <a:ext cx="7688700" cy="319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311150" lvl="0" marL="457200" rtl="0" algn="just">
              <a:spcBef>
                <a:spcPts val="0"/>
              </a:spcBef>
              <a:spcAft>
                <a:spcPts val="0"/>
              </a:spcAft>
              <a:buSzPts val="1300"/>
              <a:buChar char="●"/>
            </a:pPr>
            <a:r>
              <a:rPr lang="en"/>
              <a:t>Neither the Investment banks were interested, the higher CDOs they sold, higher profits they made</a:t>
            </a:r>
            <a:endParaRPr/>
          </a:p>
          <a:p>
            <a:pPr indent="-311150" lvl="0" marL="457200" rtl="0" algn="just">
              <a:spcBef>
                <a:spcPts val="0"/>
              </a:spcBef>
              <a:spcAft>
                <a:spcPts val="0"/>
              </a:spcAft>
              <a:buSzPts val="1300"/>
              <a:buChar char="●"/>
            </a:pPr>
            <a:r>
              <a:rPr lang="en"/>
              <a:t>Rating Agencies were paid by the Investment banks, they had no liabilities if their ratings of CDOs proved wrong</a:t>
            </a:r>
            <a:endParaRPr/>
          </a:p>
          <a:p>
            <a:pPr indent="-311150" lvl="0" marL="457200" rtl="0" algn="just">
              <a:spcBef>
                <a:spcPts val="0"/>
              </a:spcBef>
              <a:spcAft>
                <a:spcPts val="0"/>
              </a:spcAft>
              <a:buSzPts val="1300"/>
              <a:buChar char="●"/>
            </a:pPr>
            <a:r>
              <a:rPr lang="en"/>
              <a:t>The investment banks preferred Subprime loans because they had high interest rate</a:t>
            </a:r>
            <a:endParaRPr/>
          </a:p>
          <a:p>
            <a:pPr indent="-311150" lvl="0" marL="457200" rtl="0" algn="just">
              <a:spcBef>
                <a:spcPts val="0"/>
              </a:spcBef>
              <a:spcAft>
                <a:spcPts val="0"/>
              </a:spcAft>
              <a:buSzPts val="1300"/>
              <a:buChar char="●"/>
            </a:pPr>
            <a:r>
              <a:rPr lang="en"/>
              <a:t>Which resulted in predatory lending that is borrowers were needlessly placed in expensive subprime loans and many were given to people who could not repay</a:t>
            </a:r>
            <a:endParaRPr/>
          </a:p>
          <a:p>
            <a:pPr indent="-311150" lvl="0" marL="457200" rtl="0" algn="just">
              <a:spcBef>
                <a:spcPts val="0"/>
              </a:spcBef>
              <a:spcAft>
                <a:spcPts val="0"/>
              </a:spcAft>
              <a:buSzPts val="1300"/>
              <a:buChar char="●"/>
            </a:pPr>
            <a:r>
              <a:rPr lang="en"/>
              <a:t>SEC removed leverage limits on borrowing of Investment banks and was not regulating the activities of investment banks</a:t>
            </a:r>
            <a:endParaRPr/>
          </a:p>
          <a:p>
            <a:pPr indent="0" lvl="0" marL="0" rtl="0" algn="l">
              <a:spcBef>
                <a:spcPts val="0"/>
              </a:spcBef>
              <a:spcAft>
                <a:spcPts val="160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34"/>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dk1"/>
              </a:buClr>
              <a:buSzPts val="3000"/>
              <a:buFont typeface="Calibri"/>
              <a:buNone/>
            </a:pPr>
            <a:r>
              <a:rPr lang="en" sz="3000"/>
              <a:t>Charting the Transforming US Financial System</a:t>
            </a:r>
            <a:endParaRPr sz="1100"/>
          </a:p>
        </p:txBody>
      </p:sp>
      <p:sp>
        <p:nvSpPr>
          <p:cNvPr id="217" name="Google Shape;217;p34"/>
          <p:cNvSpPr txBox="1"/>
          <p:nvPr>
            <p:ph idx="1" type="body"/>
          </p:nvPr>
        </p:nvSpPr>
        <p:spPr>
          <a:xfrm>
            <a:off x="628650" y="1475819"/>
            <a:ext cx="7886700" cy="3263400"/>
          </a:xfrm>
          <a:prstGeom prst="rect">
            <a:avLst/>
          </a:prstGeom>
          <a:noFill/>
          <a:ln>
            <a:noFill/>
          </a:ln>
        </p:spPr>
        <p:txBody>
          <a:bodyPr anchorCtr="0" anchor="t" bIns="34275" lIns="68575" spcFirstLastPara="1" rIns="68575" wrap="square" tIns="34275">
            <a:noAutofit/>
          </a:bodyPr>
          <a:lstStyle/>
          <a:p>
            <a:pPr indent="-152400" lvl="0" marL="177800" rtl="0" algn="l">
              <a:lnSpc>
                <a:spcPct val="70000"/>
              </a:lnSpc>
              <a:spcBef>
                <a:spcPts val="0"/>
              </a:spcBef>
              <a:spcAft>
                <a:spcPts val="0"/>
              </a:spcAft>
              <a:buClr>
                <a:schemeClr val="dk1"/>
              </a:buClr>
              <a:buSzPts val="1400"/>
              <a:buChar char="●"/>
            </a:pPr>
            <a:r>
              <a:rPr lang="en" sz="1400"/>
              <a:t>Early 1980’s: The banking system was dominated by small, locally regulated banks which kept most of their loans on their balance sheets</a:t>
            </a:r>
            <a:endParaRPr sz="1400"/>
          </a:p>
          <a:p>
            <a:pPr indent="-152400" lvl="0" marL="177800" rtl="0" algn="l">
              <a:lnSpc>
                <a:spcPct val="70000"/>
              </a:lnSpc>
              <a:spcBef>
                <a:spcPts val="800"/>
              </a:spcBef>
              <a:spcAft>
                <a:spcPts val="0"/>
              </a:spcAft>
              <a:buClr>
                <a:schemeClr val="dk1"/>
              </a:buClr>
              <a:buSzPts val="1400"/>
              <a:buChar char="●"/>
            </a:pPr>
            <a:r>
              <a:rPr lang="en" sz="1400"/>
              <a:t>2002: By this point, the banking industry had been transformed by mergers and acquisitions such as the kind that led to the rise of Bank of America, Citi, and JP Morgan</a:t>
            </a:r>
            <a:endParaRPr sz="1400"/>
          </a:p>
          <a:p>
            <a:pPr indent="-152400" lvl="0" marL="177800" rtl="0" algn="l">
              <a:lnSpc>
                <a:spcPct val="70000"/>
              </a:lnSpc>
              <a:spcBef>
                <a:spcPts val="800"/>
              </a:spcBef>
              <a:spcAft>
                <a:spcPts val="0"/>
              </a:spcAft>
              <a:buClr>
                <a:schemeClr val="dk1"/>
              </a:buClr>
              <a:buSzPts val="1400"/>
              <a:buChar char="●"/>
            </a:pPr>
            <a:r>
              <a:rPr lang="en" sz="1400"/>
              <a:t>Widespread use of securitized assets to sell standardized consumer loans to shadow banks while retaining riskier commercial loans</a:t>
            </a:r>
            <a:endParaRPr sz="1400"/>
          </a:p>
          <a:p>
            <a:pPr indent="-152400" lvl="0" marL="177800" rtl="0" algn="l">
              <a:lnSpc>
                <a:spcPct val="70000"/>
              </a:lnSpc>
              <a:spcBef>
                <a:spcPts val="800"/>
              </a:spcBef>
              <a:spcAft>
                <a:spcPts val="0"/>
              </a:spcAft>
              <a:buClr>
                <a:schemeClr val="dk1"/>
              </a:buClr>
              <a:buSzPts val="1400"/>
              <a:buChar char="●"/>
            </a:pPr>
            <a:r>
              <a:rPr lang="en" sz="1400"/>
              <a:t>Securitization –along with deposits being driven away from the regulated FDIC insured banking system towards shadow banks in seek of higher returns– contributes to massive growth in the shadow banking sector</a:t>
            </a:r>
            <a:endParaRPr sz="1400"/>
          </a:p>
          <a:p>
            <a:pPr indent="-152400" lvl="0" marL="177800" rtl="0" algn="l">
              <a:lnSpc>
                <a:spcPct val="70000"/>
              </a:lnSpc>
              <a:spcBef>
                <a:spcPts val="800"/>
              </a:spcBef>
              <a:spcAft>
                <a:spcPts val="0"/>
              </a:spcAft>
              <a:buClr>
                <a:schemeClr val="dk1"/>
              </a:buClr>
              <a:buSzPts val="1400"/>
              <a:buChar char="●"/>
            </a:pPr>
            <a:r>
              <a:rPr lang="en" sz="1400"/>
              <a:t>Uninsured bank deposits (due to exceeding the insurance cap) within the regulated banking system shift toward money market mutual funds and repurchase agreements - ultimately rising from under 10% of output in 1980 to over 40% by the end of 2002</a:t>
            </a:r>
            <a:endParaRPr sz="1400"/>
          </a:p>
          <a:p>
            <a:pPr indent="-63500" lvl="0" marL="177800" rtl="0" algn="l">
              <a:lnSpc>
                <a:spcPct val="70000"/>
              </a:lnSpc>
              <a:spcBef>
                <a:spcPts val="800"/>
              </a:spcBef>
              <a:spcAft>
                <a:spcPts val="1600"/>
              </a:spcAft>
              <a:buClr>
                <a:schemeClr val="dk1"/>
              </a:buClr>
              <a:buSzPts val="1800"/>
              <a:buNone/>
            </a:pPr>
            <a:r>
              <a:t/>
            </a:r>
            <a:endParaRPr sz="14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pic>
        <p:nvPicPr>
          <p:cNvPr id="222" name="Google Shape;222;p35"/>
          <p:cNvPicPr preferRelativeResize="0"/>
          <p:nvPr>
            <p:ph idx="1" type="body"/>
          </p:nvPr>
        </p:nvPicPr>
        <p:blipFill rotWithShape="1">
          <a:blip r:embed="rId3">
            <a:alphaModFix/>
          </a:blip>
          <a:srcRect b="0" l="0" r="0" t="0"/>
          <a:stretch/>
        </p:blipFill>
        <p:spPr>
          <a:xfrm>
            <a:off x="2249892" y="0"/>
            <a:ext cx="4644216" cy="3263504"/>
          </a:xfrm>
          <a:prstGeom prst="rect">
            <a:avLst/>
          </a:prstGeom>
          <a:noFill/>
          <a:ln>
            <a:noFill/>
          </a:ln>
        </p:spPr>
      </p:pic>
      <p:sp>
        <p:nvSpPr>
          <p:cNvPr id="223" name="Google Shape;223;p35"/>
          <p:cNvSpPr txBox="1"/>
          <p:nvPr/>
        </p:nvSpPr>
        <p:spPr>
          <a:xfrm>
            <a:off x="1053547" y="3263503"/>
            <a:ext cx="6838122" cy="1731243"/>
          </a:xfrm>
          <a:prstGeom prst="rect">
            <a:avLst/>
          </a:prstGeom>
          <a:noFill/>
          <a:ln>
            <a:noFill/>
          </a:ln>
        </p:spPr>
        <p:txBody>
          <a:bodyPr anchorCtr="0" anchor="t" bIns="34275" lIns="68575" spcFirstLastPara="1" rIns="68575" wrap="square" tIns="34275">
            <a:noAutofit/>
          </a:bodyPr>
          <a:lstStyle/>
          <a:p>
            <a:pPr indent="-215900" lvl="0" marL="215900" marR="0" rtl="0" algn="l">
              <a:spcBef>
                <a:spcPts val="0"/>
              </a:spcBef>
              <a:spcAft>
                <a:spcPts val="0"/>
              </a:spcAft>
              <a:buClr>
                <a:schemeClr val="accent1"/>
              </a:buClr>
              <a:buSzPts val="1400"/>
              <a:buFont typeface="Arial"/>
              <a:buChar char="•"/>
            </a:pPr>
            <a:r>
              <a:rPr b="0" i="0" lang="en" sz="1400" u="none" cap="none" strike="noStrike">
                <a:solidFill>
                  <a:schemeClr val="accent1"/>
                </a:solidFill>
                <a:latin typeface="Calibri"/>
                <a:ea typeface="Calibri"/>
                <a:cs typeface="Calibri"/>
                <a:sym typeface="Calibri"/>
              </a:rPr>
              <a:t>Despite the emergence of ”national banks” the size of the US regulated banking industry remained relatively stable from 1980-2002</a:t>
            </a:r>
            <a:endParaRPr sz="1100">
              <a:solidFill>
                <a:schemeClr val="accent1"/>
              </a:solidFill>
            </a:endParaRPr>
          </a:p>
          <a:p>
            <a:pPr indent="-215900" lvl="0" marL="215900" marR="0" rtl="0" algn="l">
              <a:spcBef>
                <a:spcPts val="0"/>
              </a:spcBef>
              <a:spcAft>
                <a:spcPts val="0"/>
              </a:spcAft>
              <a:buClr>
                <a:schemeClr val="accent1"/>
              </a:buClr>
              <a:buSzPts val="1400"/>
              <a:buFont typeface="Arial"/>
              <a:buChar char="•"/>
            </a:pPr>
            <a:r>
              <a:rPr b="0" i="0" lang="en" sz="1400" u="none" cap="none" strike="noStrike">
                <a:solidFill>
                  <a:schemeClr val="accent1"/>
                </a:solidFill>
                <a:latin typeface="Calibri"/>
                <a:ea typeface="Calibri"/>
                <a:cs typeface="Calibri"/>
                <a:sym typeface="Calibri"/>
              </a:rPr>
              <a:t>Fluctuated within a narrow band, large bump in the late 80’s reflects the turbulence in the Savings and Loans industry</a:t>
            </a:r>
            <a:endParaRPr sz="1100">
              <a:solidFill>
                <a:schemeClr val="accent1"/>
              </a:solidFill>
            </a:endParaRPr>
          </a:p>
          <a:p>
            <a:pPr indent="-215900" lvl="0" marL="215900" marR="0" rtl="0" algn="l">
              <a:spcBef>
                <a:spcPts val="0"/>
              </a:spcBef>
              <a:spcAft>
                <a:spcPts val="0"/>
              </a:spcAft>
              <a:buClr>
                <a:schemeClr val="accent1"/>
              </a:buClr>
              <a:buSzPts val="1400"/>
              <a:buFont typeface="Arial"/>
              <a:buChar char="•"/>
            </a:pPr>
            <a:r>
              <a:rPr b="0" i="0" lang="en" sz="1400" u="none" cap="none" strike="noStrike">
                <a:solidFill>
                  <a:schemeClr val="accent1"/>
                </a:solidFill>
                <a:latin typeface="Calibri"/>
                <a:ea typeface="Calibri"/>
                <a:cs typeface="Calibri"/>
                <a:sym typeface="Calibri"/>
              </a:rPr>
              <a:t>Ultimately, assets represent 75% of output in 2002, nearly unchanged from the amount in 1980</a:t>
            </a:r>
            <a:endParaRPr sz="1100">
              <a:solidFill>
                <a:schemeClr val="accent1"/>
              </a:solidFill>
            </a:endParaRPr>
          </a:p>
          <a:p>
            <a:pPr indent="-215900" lvl="0" marL="215900" marR="0" rtl="0" algn="l">
              <a:spcBef>
                <a:spcPts val="0"/>
              </a:spcBef>
              <a:spcAft>
                <a:spcPts val="0"/>
              </a:spcAft>
              <a:buClr>
                <a:schemeClr val="accent1"/>
              </a:buClr>
              <a:buSzPts val="1400"/>
              <a:buFont typeface="Arial"/>
              <a:buChar char="•"/>
            </a:pPr>
            <a:r>
              <a:rPr b="0" i="0" lang="en" sz="1400" u="none" cap="none" strike="noStrike">
                <a:solidFill>
                  <a:schemeClr val="accent1"/>
                </a:solidFill>
                <a:latin typeface="Calibri"/>
                <a:ea typeface="Calibri"/>
                <a:cs typeface="Calibri"/>
                <a:sym typeface="Calibri"/>
              </a:rPr>
              <a:t>While the share of assets appears consistent, this hides the underlying transformation of the regulated banking sector </a:t>
            </a:r>
            <a:endParaRPr sz="1100">
              <a:solidFill>
                <a:schemeClr val="accent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pic>
        <p:nvPicPr>
          <p:cNvPr id="228" name="Google Shape;228;p36"/>
          <p:cNvPicPr preferRelativeResize="0"/>
          <p:nvPr>
            <p:ph idx="1" type="body"/>
          </p:nvPr>
        </p:nvPicPr>
        <p:blipFill rotWithShape="1">
          <a:blip r:embed="rId3">
            <a:alphaModFix/>
          </a:blip>
          <a:srcRect b="0" l="0" r="0" t="0"/>
          <a:stretch/>
        </p:blipFill>
        <p:spPr>
          <a:xfrm>
            <a:off x="1904654" y="0"/>
            <a:ext cx="5334691" cy="3263504"/>
          </a:xfrm>
          <a:prstGeom prst="rect">
            <a:avLst/>
          </a:prstGeom>
          <a:noFill/>
          <a:ln>
            <a:noFill/>
          </a:ln>
        </p:spPr>
      </p:pic>
      <p:sp>
        <p:nvSpPr>
          <p:cNvPr id="229" name="Google Shape;229;p36"/>
          <p:cNvSpPr txBox="1"/>
          <p:nvPr/>
        </p:nvSpPr>
        <p:spPr>
          <a:xfrm>
            <a:off x="805069" y="3263503"/>
            <a:ext cx="7951305" cy="1315744"/>
          </a:xfrm>
          <a:prstGeom prst="rect">
            <a:avLst/>
          </a:prstGeom>
          <a:noFill/>
          <a:ln>
            <a:noFill/>
          </a:ln>
        </p:spPr>
        <p:txBody>
          <a:bodyPr anchorCtr="0" anchor="t" bIns="34275" lIns="68575" spcFirstLastPara="1" rIns="68575" wrap="square" tIns="34275">
            <a:noAutofit/>
          </a:bodyPr>
          <a:lstStyle/>
          <a:p>
            <a:pPr indent="-215900" lvl="0" marL="215900" marR="0" rtl="0" algn="l">
              <a:spcBef>
                <a:spcPts val="0"/>
              </a:spcBef>
              <a:spcAft>
                <a:spcPts val="0"/>
              </a:spcAft>
              <a:buClr>
                <a:schemeClr val="accent1"/>
              </a:buClr>
              <a:buSzPts val="1400"/>
              <a:buFont typeface="Arial"/>
              <a:buChar char="•"/>
            </a:pPr>
            <a:r>
              <a:rPr b="0" i="0" lang="en" sz="1400" u="none" cap="none" strike="noStrike">
                <a:solidFill>
                  <a:schemeClr val="accent1"/>
                </a:solidFill>
                <a:latin typeface="Calibri"/>
                <a:ea typeface="Calibri"/>
                <a:cs typeface="Calibri"/>
                <a:sym typeface="Calibri"/>
              </a:rPr>
              <a:t>Banks were making more loans which were subsequently being bundled and sold to shadow banks as mortgage-backed securities (MBS)</a:t>
            </a:r>
            <a:endParaRPr sz="1100">
              <a:solidFill>
                <a:schemeClr val="accent1"/>
              </a:solidFill>
            </a:endParaRPr>
          </a:p>
          <a:p>
            <a:pPr indent="-215900" lvl="0" marL="215900" marR="0" rtl="0" algn="l">
              <a:spcBef>
                <a:spcPts val="0"/>
              </a:spcBef>
              <a:spcAft>
                <a:spcPts val="0"/>
              </a:spcAft>
              <a:buClr>
                <a:schemeClr val="accent1"/>
              </a:buClr>
              <a:buSzPts val="1400"/>
              <a:buFont typeface="Arial"/>
              <a:buChar char="•"/>
            </a:pPr>
            <a:r>
              <a:rPr b="0" i="0" lang="en" sz="1400" u="none" cap="none" strike="noStrike">
                <a:solidFill>
                  <a:schemeClr val="accent1"/>
                </a:solidFill>
                <a:latin typeface="Calibri"/>
                <a:ea typeface="Calibri"/>
                <a:cs typeface="Calibri"/>
                <a:sym typeface="Calibri"/>
              </a:rPr>
              <a:t>Most of this was done through the Government Sponsored Enterprises (GSEs) of Fannie Mae and Freddie Mac</a:t>
            </a:r>
            <a:endParaRPr sz="1100">
              <a:solidFill>
                <a:schemeClr val="accent1"/>
              </a:solidFill>
            </a:endParaRPr>
          </a:p>
          <a:p>
            <a:pPr indent="-215900" lvl="0" marL="215900" marR="0" rtl="0" algn="l">
              <a:spcBef>
                <a:spcPts val="0"/>
              </a:spcBef>
              <a:spcAft>
                <a:spcPts val="0"/>
              </a:spcAft>
              <a:buClr>
                <a:schemeClr val="accent1"/>
              </a:buClr>
              <a:buSzPts val="1400"/>
              <a:buFont typeface="Arial"/>
              <a:buChar char="•"/>
            </a:pPr>
            <a:r>
              <a:rPr b="0" i="0" lang="en" sz="1400" u="none" cap="none" strike="noStrike">
                <a:solidFill>
                  <a:schemeClr val="accent1"/>
                </a:solidFill>
                <a:latin typeface="Calibri"/>
                <a:ea typeface="Calibri"/>
                <a:cs typeface="Calibri"/>
                <a:sym typeface="Calibri"/>
              </a:rPr>
              <a:t>Nearly ten-fold increase in the amount of GSE MBS compared to the size of the economy</a:t>
            </a:r>
            <a:endParaRPr sz="1100">
              <a:solidFill>
                <a:schemeClr val="accent1"/>
              </a:solidFill>
            </a:endParaRPr>
          </a:p>
          <a:p>
            <a:pPr indent="-215900" lvl="0" marL="215900" marR="0" rtl="0" algn="l">
              <a:spcBef>
                <a:spcPts val="0"/>
              </a:spcBef>
              <a:spcAft>
                <a:spcPts val="0"/>
              </a:spcAft>
              <a:buClr>
                <a:schemeClr val="accent1"/>
              </a:buClr>
              <a:buSzPts val="1400"/>
              <a:buFont typeface="Arial"/>
              <a:buChar char="•"/>
            </a:pPr>
            <a:r>
              <a:rPr b="0" i="0" lang="en" sz="1400" u="none" cap="none" strike="noStrike">
                <a:solidFill>
                  <a:schemeClr val="accent1"/>
                </a:solidFill>
                <a:latin typeface="Calibri"/>
                <a:ea typeface="Calibri"/>
                <a:cs typeface="Calibri"/>
                <a:sym typeface="Calibri"/>
              </a:rPr>
              <a:t>Growth from slightly over 3% of output in 1980 to nearly 30% at the end of 2002</a:t>
            </a:r>
            <a:endParaRPr sz="1100">
              <a:solidFill>
                <a:schemeClr val="accent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pic>
        <p:nvPicPr>
          <p:cNvPr id="234" name="Google Shape;234;p37"/>
          <p:cNvPicPr preferRelativeResize="0"/>
          <p:nvPr>
            <p:ph idx="1" type="body"/>
          </p:nvPr>
        </p:nvPicPr>
        <p:blipFill rotWithShape="1">
          <a:blip r:embed="rId3">
            <a:alphaModFix/>
          </a:blip>
          <a:srcRect b="0" l="0" r="0" t="0"/>
          <a:stretch/>
        </p:blipFill>
        <p:spPr>
          <a:xfrm>
            <a:off x="1790054" y="0"/>
            <a:ext cx="5563892" cy="3263504"/>
          </a:xfrm>
          <a:prstGeom prst="rect">
            <a:avLst/>
          </a:prstGeom>
          <a:noFill/>
          <a:ln>
            <a:noFill/>
          </a:ln>
        </p:spPr>
      </p:pic>
      <p:sp>
        <p:nvSpPr>
          <p:cNvPr id="235" name="Google Shape;235;p37"/>
          <p:cNvSpPr txBox="1"/>
          <p:nvPr/>
        </p:nvSpPr>
        <p:spPr>
          <a:xfrm>
            <a:off x="1211385" y="3391070"/>
            <a:ext cx="6619500" cy="1523400"/>
          </a:xfrm>
          <a:prstGeom prst="rect">
            <a:avLst/>
          </a:prstGeom>
          <a:noFill/>
          <a:ln>
            <a:noFill/>
          </a:ln>
        </p:spPr>
        <p:txBody>
          <a:bodyPr anchorCtr="0" anchor="t" bIns="34275" lIns="68575" spcFirstLastPara="1" rIns="68575" wrap="square" tIns="34275">
            <a:noAutofit/>
          </a:bodyPr>
          <a:lstStyle/>
          <a:p>
            <a:pPr indent="-215900" lvl="0" marL="215900" marR="0" rtl="0" algn="l">
              <a:spcBef>
                <a:spcPts val="0"/>
              </a:spcBef>
              <a:spcAft>
                <a:spcPts val="0"/>
              </a:spcAft>
              <a:buClr>
                <a:schemeClr val="accent1"/>
              </a:buClr>
              <a:buSzPts val="1400"/>
              <a:buFont typeface="Arial"/>
              <a:buChar char="•"/>
            </a:pPr>
            <a:r>
              <a:rPr lang="en">
                <a:solidFill>
                  <a:schemeClr val="accent1"/>
                </a:solidFill>
                <a:latin typeface="Calibri"/>
                <a:ea typeface="Calibri"/>
                <a:cs typeface="Calibri"/>
                <a:sym typeface="Calibri"/>
              </a:rPr>
              <a:t>The d</a:t>
            </a:r>
            <a:r>
              <a:rPr b="0" i="0" lang="en" sz="1400" u="none" cap="none" strike="noStrike">
                <a:solidFill>
                  <a:schemeClr val="accent1"/>
                </a:solidFill>
                <a:latin typeface="Calibri"/>
                <a:ea typeface="Calibri"/>
                <a:cs typeface="Calibri"/>
                <a:sym typeface="Calibri"/>
              </a:rPr>
              <a:t>otted segment represents residential mortgages; In 1980 banks kept 75% of these on their books and sold about a tenth as GSE securitized assets</a:t>
            </a:r>
            <a:endParaRPr sz="1100">
              <a:solidFill>
                <a:schemeClr val="accent1"/>
              </a:solidFill>
            </a:endParaRPr>
          </a:p>
          <a:p>
            <a:pPr indent="-215900" lvl="0" marL="215900" marR="0" rtl="0" algn="l">
              <a:spcBef>
                <a:spcPts val="0"/>
              </a:spcBef>
              <a:spcAft>
                <a:spcPts val="0"/>
              </a:spcAft>
              <a:buClr>
                <a:schemeClr val="accent1"/>
              </a:buClr>
              <a:buSzPts val="1400"/>
              <a:buFont typeface="Arial"/>
              <a:buChar char="•"/>
            </a:pPr>
            <a:r>
              <a:rPr b="0" i="0" lang="en" sz="1400" u="none" cap="none" strike="noStrike">
                <a:solidFill>
                  <a:schemeClr val="accent1"/>
                </a:solidFill>
                <a:latin typeface="Calibri"/>
                <a:ea typeface="Calibri"/>
                <a:cs typeface="Calibri"/>
                <a:sym typeface="Calibri"/>
              </a:rPr>
              <a:t>By 2002, banks only kept about 25% of residential mortgages on their books while selling half through GSE securitizations and private securitizations</a:t>
            </a:r>
            <a:endParaRPr sz="1100">
              <a:solidFill>
                <a:schemeClr val="accent1"/>
              </a:solidFill>
            </a:endParaRPr>
          </a:p>
          <a:p>
            <a:pPr indent="-215900" lvl="0" marL="215900" marR="0" rtl="0" algn="l">
              <a:spcBef>
                <a:spcPts val="0"/>
              </a:spcBef>
              <a:spcAft>
                <a:spcPts val="0"/>
              </a:spcAft>
              <a:buClr>
                <a:schemeClr val="accent1"/>
              </a:buClr>
              <a:buSzPts val="1400"/>
              <a:buFont typeface="Arial"/>
              <a:buChar char="•"/>
            </a:pPr>
            <a:r>
              <a:rPr b="0" i="0" lang="en" sz="1400" u="none" cap="none" strike="noStrike">
                <a:solidFill>
                  <a:schemeClr val="accent1"/>
                </a:solidFill>
                <a:latin typeface="Calibri"/>
                <a:ea typeface="Calibri"/>
                <a:cs typeface="Calibri"/>
                <a:sym typeface="Calibri"/>
              </a:rPr>
              <a:t>The “originate-to-distribute” model of securitizing bank loans was already well established by the end of 2002 where over a third of all bank loans were being securitized and sold to investors</a:t>
            </a:r>
            <a:endParaRPr sz="1100">
              <a:solidFill>
                <a:schemeClr val="accent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9" name="Shape 239"/>
        <p:cNvGrpSpPr/>
        <p:nvPr/>
      </p:nvGrpSpPr>
      <p:grpSpPr>
        <a:xfrm>
          <a:off x="0" y="0"/>
          <a:ext cx="0" cy="0"/>
          <a:chOff x="0" y="0"/>
          <a:chExt cx="0" cy="0"/>
        </a:xfrm>
      </p:grpSpPr>
      <p:pic>
        <p:nvPicPr>
          <p:cNvPr id="240" name="Google Shape;240;p38"/>
          <p:cNvPicPr preferRelativeResize="0"/>
          <p:nvPr>
            <p:ph idx="1" type="body"/>
          </p:nvPr>
        </p:nvPicPr>
        <p:blipFill rotWithShape="1">
          <a:blip r:embed="rId3">
            <a:alphaModFix/>
          </a:blip>
          <a:srcRect b="0" l="0" r="0" t="0"/>
          <a:stretch/>
        </p:blipFill>
        <p:spPr>
          <a:xfrm>
            <a:off x="1946735" y="0"/>
            <a:ext cx="5250530" cy="3263504"/>
          </a:xfrm>
          <a:prstGeom prst="rect">
            <a:avLst/>
          </a:prstGeom>
          <a:noFill/>
          <a:ln>
            <a:noFill/>
          </a:ln>
        </p:spPr>
      </p:pic>
      <p:sp>
        <p:nvSpPr>
          <p:cNvPr id="241" name="Google Shape;241;p38"/>
          <p:cNvSpPr txBox="1"/>
          <p:nvPr/>
        </p:nvSpPr>
        <p:spPr>
          <a:xfrm>
            <a:off x="387625" y="3356091"/>
            <a:ext cx="8368747" cy="1731243"/>
          </a:xfrm>
          <a:prstGeom prst="rect">
            <a:avLst/>
          </a:prstGeom>
          <a:noFill/>
          <a:ln>
            <a:noFill/>
          </a:ln>
        </p:spPr>
        <p:txBody>
          <a:bodyPr anchorCtr="0" anchor="t" bIns="34275" lIns="68575" spcFirstLastPara="1" rIns="68575" wrap="square" tIns="34275">
            <a:noAutofit/>
          </a:bodyPr>
          <a:lstStyle/>
          <a:p>
            <a:pPr indent="-215900" lvl="0" marL="215900" marR="0" rtl="0" algn="l">
              <a:spcBef>
                <a:spcPts val="0"/>
              </a:spcBef>
              <a:spcAft>
                <a:spcPts val="0"/>
              </a:spcAft>
              <a:buClr>
                <a:schemeClr val="accent1"/>
              </a:buClr>
              <a:buSzPts val="1400"/>
              <a:buFont typeface="Arial"/>
              <a:buChar char="•"/>
            </a:pPr>
            <a:r>
              <a:rPr b="0" i="0" lang="en" sz="1400" u="none" cap="none" strike="noStrike">
                <a:solidFill>
                  <a:schemeClr val="accent1"/>
                </a:solidFill>
                <a:latin typeface="Calibri"/>
                <a:ea typeface="Calibri"/>
                <a:cs typeface="Calibri"/>
                <a:sym typeface="Calibri"/>
              </a:rPr>
              <a:t>The changing US financial system mainly benefited the investment banks whose assets multiplied </a:t>
            </a:r>
            <a:r>
              <a:rPr lang="en">
                <a:solidFill>
                  <a:schemeClr val="accent1"/>
                </a:solidFill>
                <a:latin typeface="Calibri"/>
                <a:ea typeface="Calibri"/>
                <a:cs typeface="Calibri"/>
                <a:sym typeface="Calibri"/>
              </a:rPr>
              <a:t>tenfold</a:t>
            </a:r>
            <a:r>
              <a:rPr b="0" i="0" lang="en" sz="1400" u="none" cap="none" strike="noStrike">
                <a:solidFill>
                  <a:schemeClr val="accent1"/>
                </a:solidFill>
                <a:latin typeface="Calibri"/>
                <a:ea typeface="Calibri"/>
                <a:cs typeface="Calibri"/>
                <a:sym typeface="Calibri"/>
              </a:rPr>
              <a:t> as a ratio to output (2% in 1980 to over 20% in 2002)</a:t>
            </a:r>
            <a:endParaRPr sz="1100">
              <a:solidFill>
                <a:schemeClr val="accent1"/>
              </a:solidFill>
            </a:endParaRPr>
          </a:p>
          <a:p>
            <a:pPr indent="-215900" lvl="0" marL="215900" marR="0" rtl="0" algn="l">
              <a:spcBef>
                <a:spcPts val="0"/>
              </a:spcBef>
              <a:spcAft>
                <a:spcPts val="0"/>
              </a:spcAft>
              <a:buClr>
                <a:schemeClr val="accent1"/>
              </a:buClr>
              <a:buSzPts val="1400"/>
              <a:buFont typeface="Arial"/>
              <a:buChar char="•"/>
            </a:pPr>
            <a:r>
              <a:rPr b="0" i="0" lang="en" sz="1400" u="none" cap="none" strike="noStrike">
                <a:solidFill>
                  <a:schemeClr val="accent1"/>
                </a:solidFill>
                <a:latin typeface="Calibri"/>
                <a:ea typeface="Calibri"/>
                <a:cs typeface="Calibri"/>
                <a:sym typeface="Calibri"/>
              </a:rPr>
              <a:t>Medium gray and black areas above represent inflow of large deposits of wholesale cash via repurchase agreements and money market mutual funds</a:t>
            </a:r>
            <a:endParaRPr sz="1100">
              <a:solidFill>
                <a:schemeClr val="accent1"/>
              </a:solidFill>
            </a:endParaRPr>
          </a:p>
          <a:p>
            <a:pPr indent="-215900" lvl="0" marL="215900" marR="0" rtl="0" algn="l">
              <a:spcBef>
                <a:spcPts val="0"/>
              </a:spcBef>
              <a:spcAft>
                <a:spcPts val="0"/>
              </a:spcAft>
              <a:buClr>
                <a:schemeClr val="accent1"/>
              </a:buClr>
              <a:buSzPts val="1400"/>
              <a:buFont typeface="Arial"/>
              <a:buChar char="•"/>
            </a:pPr>
            <a:r>
              <a:rPr b="0" i="0" lang="en" sz="1400" u="none" cap="none" strike="noStrike">
                <a:solidFill>
                  <a:schemeClr val="accent1"/>
                </a:solidFill>
                <a:latin typeface="Calibri"/>
                <a:ea typeface="Calibri"/>
                <a:cs typeface="Calibri"/>
                <a:sym typeface="Calibri"/>
              </a:rPr>
              <a:t>Light gray area represents cash being subsequently lent out to firms such as hedge funds via repos</a:t>
            </a:r>
            <a:endParaRPr sz="1100">
              <a:solidFill>
                <a:schemeClr val="accent1"/>
              </a:solidFill>
            </a:endParaRPr>
          </a:p>
          <a:p>
            <a:pPr indent="-215900" lvl="0" marL="215900" marR="0" rtl="0" algn="l">
              <a:spcBef>
                <a:spcPts val="0"/>
              </a:spcBef>
              <a:spcAft>
                <a:spcPts val="0"/>
              </a:spcAft>
              <a:buClr>
                <a:schemeClr val="accent1"/>
              </a:buClr>
              <a:buSzPts val="1400"/>
              <a:buFont typeface="Arial"/>
              <a:buChar char="•"/>
            </a:pPr>
            <a:r>
              <a:rPr b="0" i="0" lang="en" sz="1400" u="none" cap="none" strike="noStrike">
                <a:solidFill>
                  <a:schemeClr val="accent1"/>
                </a:solidFill>
                <a:latin typeface="Calibri"/>
                <a:ea typeface="Calibri"/>
                <a:cs typeface="Calibri"/>
                <a:sym typeface="Calibri"/>
              </a:rPr>
              <a:t>Lightly regulated broker-dealers borrowed cash from investors and then lent it out to less regulated firms like hedge funds who mainly bought and sold securitized assets and derivatives – this mechanism was at the heart of the shadow banking system</a:t>
            </a:r>
            <a:endParaRPr sz="1100">
              <a:solidFill>
                <a:schemeClr val="accent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pic>
        <p:nvPicPr>
          <p:cNvPr id="246" name="Google Shape;246;p39"/>
          <p:cNvPicPr preferRelativeResize="0"/>
          <p:nvPr>
            <p:ph idx="1" type="body"/>
          </p:nvPr>
        </p:nvPicPr>
        <p:blipFill rotWithShape="1">
          <a:blip r:embed="rId3">
            <a:alphaModFix/>
          </a:blip>
          <a:srcRect b="0" l="0" r="0" t="0"/>
          <a:stretch/>
        </p:blipFill>
        <p:spPr>
          <a:xfrm>
            <a:off x="1544277" y="0"/>
            <a:ext cx="6055445" cy="3263504"/>
          </a:xfrm>
          <a:prstGeom prst="rect">
            <a:avLst/>
          </a:prstGeom>
          <a:noFill/>
          <a:ln>
            <a:noFill/>
          </a:ln>
        </p:spPr>
      </p:pic>
      <p:sp>
        <p:nvSpPr>
          <p:cNvPr id="247" name="Google Shape;247;p39"/>
          <p:cNvSpPr txBox="1"/>
          <p:nvPr/>
        </p:nvSpPr>
        <p:spPr>
          <a:xfrm>
            <a:off x="815009" y="3419061"/>
            <a:ext cx="7762461" cy="900247"/>
          </a:xfrm>
          <a:prstGeom prst="rect">
            <a:avLst/>
          </a:prstGeom>
          <a:noFill/>
          <a:ln>
            <a:noFill/>
          </a:ln>
        </p:spPr>
        <p:txBody>
          <a:bodyPr anchorCtr="0" anchor="t" bIns="34275" lIns="68575" spcFirstLastPara="1" rIns="68575" wrap="square" tIns="34275">
            <a:noAutofit/>
          </a:bodyPr>
          <a:lstStyle/>
          <a:p>
            <a:pPr indent="-215900" lvl="0" marL="215900" marR="0" rtl="0" algn="l">
              <a:spcBef>
                <a:spcPts val="0"/>
              </a:spcBef>
              <a:spcAft>
                <a:spcPts val="0"/>
              </a:spcAft>
              <a:buClr>
                <a:schemeClr val="accent1"/>
              </a:buClr>
              <a:buSzPts val="1400"/>
              <a:buFont typeface="Arial"/>
              <a:buChar char="•"/>
            </a:pPr>
            <a:r>
              <a:rPr b="0" i="0" lang="en" sz="1400" u="none" cap="none" strike="noStrike">
                <a:solidFill>
                  <a:schemeClr val="accent1"/>
                </a:solidFill>
                <a:latin typeface="Calibri"/>
                <a:ea typeface="Calibri"/>
                <a:cs typeface="Calibri"/>
                <a:sym typeface="Calibri"/>
              </a:rPr>
              <a:t>Size of regulated banks expanded rapidly</a:t>
            </a:r>
            <a:endParaRPr sz="1100">
              <a:solidFill>
                <a:schemeClr val="accent1"/>
              </a:solidFill>
            </a:endParaRPr>
          </a:p>
          <a:p>
            <a:pPr indent="-215900" lvl="0" marL="215900" marR="0" rtl="0" algn="l">
              <a:spcBef>
                <a:spcPts val="0"/>
              </a:spcBef>
              <a:spcAft>
                <a:spcPts val="0"/>
              </a:spcAft>
              <a:buClr>
                <a:schemeClr val="accent1"/>
              </a:buClr>
              <a:buSzPts val="1400"/>
              <a:buFont typeface="Arial"/>
              <a:buChar char="•"/>
            </a:pPr>
            <a:r>
              <a:rPr b="0" i="0" lang="en" sz="1400" u="none" cap="none" strike="noStrike">
                <a:solidFill>
                  <a:schemeClr val="accent1"/>
                </a:solidFill>
                <a:latin typeface="Calibri"/>
                <a:ea typeface="Calibri"/>
                <a:cs typeface="Calibri"/>
                <a:sym typeface="Calibri"/>
              </a:rPr>
              <a:t>By 2002 there were three main super-banks: Bank of America, Citicorp, and JP Morgan</a:t>
            </a:r>
            <a:endParaRPr sz="1100">
              <a:solidFill>
                <a:schemeClr val="accent1"/>
              </a:solidFill>
            </a:endParaRPr>
          </a:p>
          <a:p>
            <a:pPr indent="-215900" lvl="0" marL="215900" marR="0" rtl="0" algn="l">
              <a:spcBef>
                <a:spcPts val="0"/>
              </a:spcBef>
              <a:spcAft>
                <a:spcPts val="0"/>
              </a:spcAft>
              <a:buClr>
                <a:schemeClr val="accent1"/>
              </a:buClr>
              <a:buSzPts val="1400"/>
              <a:buFont typeface="Arial"/>
              <a:buChar char="•"/>
            </a:pPr>
            <a:r>
              <a:rPr b="0" i="0" lang="en" sz="1400" u="none" cap="none" strike="noStrike">
                <a:solidFill>
                  <a:schemeClr val="accent1"/>
                </a:solidFill>
                <a:latin typeface="Calibri"/>
                <a:ea typeface="Calibri"/>
                <a:cs typeface="Calibri"/>
                <a:sym typeface="Calibri"/>
              </a:rPr>
              <a:t>Their aggregate assets accounted for almost 25% of the US economy, double the 1989 levels</a:t>
            </a:r>
            <a:endParaRPr sz="1100">
              <a:solidFill>
                <a:schemeClr val="accent1"/>
              </a:solidFill>
            </a:endParaRPr>
          </a:p>
          <a:p>
            <a:pPr indent="-215900" lvl="0" marL="215900" marR="0" rtl="0" algn="l">
              <a:spcBef>
                <a:spcPts val="0"/>
              </a:spcBef>
              <a:spcAft>
                <a:spcPts val="0"/>
              </a:spcAft>
              <a:buClr>
                <a:schemeClr val="accent1"/>
              </a:buClr>
              <a:buSzPts val="1400"/>
              <a:buFont typeface="Arial"/>
              <a:buChar char="•"/>
            </a:pPr>
            <a:r>
              <a:rPr b="0" i="0" lang="en" sz="1400" u="none" cap="none" strike="noStrike">
                <a:solidFill>
                  <a:schemeClr val="accent1"/>
                </a:solidFill>
                <a:latin typeface="Calibri"/>
                <a:ea typeface="Calibri"/>
                <a:cs typeface="Calibri"/>
                <a:sym typeface="Calibri"/>
              </a:rPr>
              <a:t>Other regulated banks however maintained relatively consistent growth as a proportion of GDP</a:t>
            </a:r>
            <a:endParaRPr sz="1100">
              <a:solidFill>
                <a:schemeClr val="accent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pic>
        <p:nvPicPr>
          <p:cNvPr id="252" name="Google Shape;252;p40"/>
          <p:cNvPicPr preferRelativeResize="0"/>
          <p:nvPr>
            <p:ph idx="1" type="body"/>
          </p:nvPr>
        </p:nvPicPr>
        <p:blipFill rotWithShape="1">
          <a:blip r:embed="rId3">
            <a:alphaModFix/>
          </a:blip>
          <a:srcRect b="0" l="0" r="0" t="0"/>
          <a:stretch/>
        </p:blipFill>
        <p:spPr>
          <a:xfrm>
            <a:off x="1621280" y="0"/>
            <a:ext cx="5901439" cy="3263504"/>
          </a:xfrm>
          <a:prstGeom prst="rect">
            <a:avLst/>
          </a:prstGeom>
          <a:noFill/>
          <a:ln>
            <a:noFill/>
          </a:ln>
        </p:spPr>
      </p:pic>
      <p:sp>
        <p:nvSpPr>
          <p:cNvPr id="253" name="Google Shape;253;p40"/>
          <p:cNvSpPr txBox="1"/>
          <p:nvPr/>
        </p:nvSpPr>
        <p:spPr>
          <a:xfrm>
            <a:off x="601342" y="3343903"/>
            <a:ext cx="7941300" cy="1938900"/>
          </a:xfrm>
          <a:prstGeom prst="rect">
            <a:avLst/>
          </a:prstGeom>
          <a:noFill/>
          <a:ln>
            <a:noFill/>
          </a:ln>
        </p:spPr>
        <p:txBody>
          <a:bodyPr anchorCtr="0" anchor="t" bIns="34275" lIns="68575" spcFirstLastPara="1" rIns="68575" wrap="square" tIns="34275">
            <a:noAutofit/>
          </a:bodyPr>
          <a:lstStyle/>
          <a:p>
            <a:pPr indent="-203200" lvl="0" marL="215900" marR="0" rtl="0" algn="l">
              <a:spcBef>
                <a:spcPts val="0"/>
              </a:spcBef>
              <a:spcAft>
                <a:spcPts val="0"/>
              </a:spcAft>
              <a:buClr>
                <a:schemeClr val="accent1"/>
              </a:buClr>
              <a:buSzPts val="1200"/>
              <a:buFont typeface="Arial"/>
              <a:buChar char="•"/>
            </a:pPr>
            <a:r>
              <a:rPr b="0" i="0" lang="en" sz="1200" u="none" cap="none" strike="noStrike">
                <a:solidFill>
                  <a:schemeClr val="accent1"/>
                </a:solidFill>
                <a:latin typeface="Calibri"/>
                <a:ea typeface="Calibri"/>
                <a:cs typeface="Calibri"/>
                <a:sym typeface="Calibri"/>
              </a:rPr>
              <a:t>Due to the inability of large US regulated banks to manipulate risk weights via internal risk models, they maintained strong capital buffers</a:t>
            </a:r>
            <a:endParaRPr sz="1200">
              <a:solidFill>
                <a:schemeClr val="accent1"/>
              </a:solidFill>
            </a:endParaRPr>
          </a:p>
          <a:p>
            <a:pPr indent="-203200" lvl="0" marL="215900" marR="0" rtl="0" algn="l">
              <a:spcBef>
                <a:spcPts val="0"/>
              </a:spcBef>
              <a:spcAft>
                <a:spcPts val="0"/>
              </a:spcAft>
              <a:buClr>
                <a:schemeClr val="accent1"/>
              </a:buClr>
              <a:buSzPts val="1200"/>
              <a:buFont typeface="Arial"/>
              <a:buChar char="•"/>
            </a:pPr>
            <a:r>
              <a:rPr b="0" i="0" lang="en" sz="1200" u="none" cap="none" strike="noStrike">
                <a:solidFill>
                  <a:schemeClr val="accent1"/>
                </a:solidFill>
                <a:latin typeface="Calibri"/>
                <a:ea typeface="Calibri"/>
                <a:cs typeface="Calibri"/>
                <a:sym typeface="Calibri"/>
              </a:rPr>
              <a:t>Capital buffers among two of the largest regulated banks –Citi and JP Morgan– were slightly lower as they began to expand their investment banking operations which were subject to less regulation</a:t>
            </a:r>
            <a:endParaRPr sz="1200">
              <a:solidFill>
                <a:schemeClr val="accent1"/>
              </a:solidFill>
            </a:endParaRPr>
          </a:p>
          <a:p>
            <a:pPr indent="-203200" lvl="0" marL="215900" marR="0" rtl="0" algn="l">
              <a:spcBef>
                <a:spcPts val="0"/>
              </a:spcBef>
              <a:spcAft>
                <a:spcPts val="0"/>
              </a:spcAft>
              <a:buClr>
                <a:schemeClr val="accent1"/>
              </a:buClr>
              <a:buSzPts val="1200"/>
              <a:buFont typeface="Arial"/>
              <a:buChar char="•"/>
            </a:pPr>
            <a:r>
              <a:rPr b="0" i="0" lang="en" sz="1200" u="none" cap="none" strike="noStrike">
                <a:solidFill>
                  <a:schemeClr val="accent1"/>
                </a:solidFill>
                <a:latin typeface="Calibri"/>
                <a:ea typeface="Calibri"/>
                <a:cs typeface="Calibri"/>
                <a:sym typeface="Calibri"/>
              </a:rPr>
              <a:t>F</a:t>
            </a:r>
            <a:r>
              <a:rPr lang="en" sz="1200">
                <a:solidFill>
                  <a:schemeClr val="accent1"/>
                </a:solidFill>
                <a:latin typeface="Calibri"/>
                <a:ea typeface="Calibri"/>
                <a:cs typeface="Calibri"/>
                <a:sym typeface="Calibri"/>
              </a:rPr>
              <a:t>annie</a:t>
            </a:r>
            <a:r>
              <a:rPr b="0" i="0" lang="en" sz="1200" u="none" cap="none" strike="noStrike">
                <a:solidFill>
                  <a:schemeClr val="accent1"/>
                </a:solidFill>
                <a:latin typeface="Calibri"/>
                <a:ea typeface="Calibri"/>
                <a:cs typeface="Calibri"/>
                <a:sym typeface="Calibri"/>
              </a:rPr>
              <a:t> Mae and Freddie Mac – having used their low capital buffers depicted above and favorable costs of borrowing to issue bonds and subsequently buy securitized loans – grew tremendously in this period</a:t>
            </a:r>
            <a:endParaRPr sz="1200">
              <a:solidFill>
                <a:schemeClr val="accent1"/>
              </a:solidFill>
            </a:endParaRPr>
          </a:p>
          <a:p>
            <a:pPr indent="-203200" lvl="0" marL="215900" marR="0" rtl="0" algn="l">
              <a:spcBef>
                <a:spcPts val="0"/>
              </a:spcBef>
              <a:spcAft>
                <a:spcPts val="0"/>
              </a:spcAft>
              <a:buClr>
                <a:schemeClr val="accent1"/>
              </a:buClr>
              <a:buSzPts val="1200"/>
              <a:buFont typeface="Arial"/>
              <a:buChar char="•"/>
            </a:pPr>
            <a:r>
              <a:rPr b="0" i="0" lang="en" sz="1200" u="none" cap="none" strike="noStrike">
                <a:solidFill>
                  <a:schemeClr val="accent1"/>
                </a:solidFill>
                <a:latin typeface="Calibri"/>
                <a:ea typeface="Calibri"/>
                <a:cs typeface="Calibri"/>
                <a:sym typeface="Calibri"/>
              </a:rPr>
              <a:t>Their combined assets quintupled from 1989 to grow to 15 percent of the economy by 2002</a:t>
            </a:r>
            <a:endParaRPr sz="1200">
              <a:solidFill>
                <a:schemeClr val="accent1"/>
              </a:solidFill>
            </a:endParaRPr>
          </a:p>
          <a:p>
            <a:pPr indent="-203200" lvl="0" marL="215900" marR="0" rtl="0" algn="l">
              <a:spcBef>
                <a:spcPts val="0"/>
              </a:spcBef>
              <a:spcAft>
                <a:spcPts val="0"/>
              </a:spcAft>
              <a:buClr>
                <a:schemeClr val="accent1"/>
              </a:buClr>
              <a:buSzPts val="1200"/>
              <a:buFont typeface="Arial"/>
              <a:buChar char="•"/>
            </a:pPr>
            <a:r>
              <a:rPr b="0" i="0" lang="en" sz="1200" u="none" cap="none" strike="noStrike">
                <a:solidFill>
                  <a:schemeClr val="accent1"/>
                </a:solidFill>
                <a:latin typeface="Calibri"/>
                <a:ea typeface="Calibri"/>
                <a:cs typeface="Calibri"/>
                <a:sym typeface="Calibri"/>
              </a:rPr>
              <a:t>Generally, GSE’s and the investment banks operated with thin capital buffers between 2-5%</a:t>
            </a:r>
            <a:endParaRPr sz="1200">
              <a:solidFill>
                <a:schemeClr val="accent1"/>
              </a:solidFill>
            </a:endParaRPr>
          </a:p>
          <a:p>
            <a:pPr indent="-127000" lvl="0" marL="215900" marR="0" rtl="0" algn="l">
              <a:spcBef>
                <a:spcPts val="0"/>
              </a:spcBef>
              <a:spcAft>
                <a:spcPts val="0"/>
              </a:spcAft>
              <a:buClr>
                <a:schemeClr val="dk1"/>
              </a:buClr>
              <a:buSzPts val="1400"/>
              <a:buFont typeface="Arial"/>
              <a:buNone/>
            </a:pPr>
            <a:r>
              <a:t/>
            </a:r>
            <a:endParaRPr b="0" i="0" sz="1400" u="none" cap="none" strike="noStrike">
              <a:solidFill>
                <a:schemeClr val="dk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pic>
        <p:nvPicPr>
          <p:cNvPr id="258" name="Google Shape;258;p41"/>
          <p:cNvPicPr preferRelativeResize="0"/>
          <p:nvPr>
            <p:ph idx="1" type="body"/>
          </p:nvPr>
        </p:nvPicPr>
        <p:blipFill rotWithShape="1">
          <a:blip r:embed="rId3">
            <a:alphaModFix/>
          </a:blip>
          <a:srcRect b="0" l="0" r="0" t="0"/>
          <a:stretch/>
        </p:blipFill>
        <p:spPr>
          <a:xfrm>
            <a:off x="2066550" y="0"/>
            <a:ext cx="5010900" cy="2517000"/>
          </a:xfrm>
          <a:prstGeom prst="rect">
            <a:avLst/>
          </a:prstGeom>
          <a:noFill/>
          <a:ln>
            <a:noFill/>
          </a:ln>
        </p:spPr>
      </p:pic>
      <p:sp>
        <p:nvSpPr>
          <p:cNvPr id="259" name="Google Shape;259;p41"/>
          <p:cNvSpPr txBox="1"/>
          <p:nvPr/>
        </p:nvSpPr>
        <p:spPr>
          <a:xfrm>
            <a:off x="362850" y="2643800"/>
            <a:ext cx="8418300" cy="2677800"/>
          </a:xfrm>
          <a:prstGeom prst="rect">
            <a:avLst/>
          </a:prstGeom>
          <a:noFill/>
          <a:ln>
            <a:noFill/>
          </a:ln>
        </p:spPr>
        <p:txBody>
          <a:bodyPr anchorCtr="0" anchor="t" bIns="34275" lIns="68575" spcFirstLastPara="1" rIns="68575" wrap="square" tIns="34275">
            <a:noAutofit/>
          </a:bodyPr>
          <a:lstStyle/>
          <a:p>
            <a:pPr indent="-215900" lvl="0" marL="215900" marR="0" rtl="0" algn="l">
              <a:spcBef>
                <a:spcPts val="0"/>
              </a:spcBef>
              <a:spcAft>
                <a:spcPts val="0"/>
              </a:spcAft>
              <a:buClr>
                <a:schemeClr val="accent1"/>
              </a:buClr>
              <a:buSzPts val="1200"/>
              <a:buFont typeface="Arial"/>
              <a:buChar char="•"/>
            </a:pPr>
            <a:r>
              <a:rPr b="0" i="0" lang="en" sz="1200" u="none" cap="none" strike="noStrike">
                <a:solidFill>
                  <a:schemeClr val="accent1"/>
                </a:solidFill>
                <a:latin typeface="Calibri"/>
                <a:ea typeface="Calibri"/>
                <a:cs typeface="Calibri"/>
                <a:sym typeface="Calibri"/>
              </a:rPr>
              <a:t>Rule changes in the regulated sector ultimately contributed to the creation of the 3 major national banks, with Citi and JP Morgan moving to mirror their European counterparts in becoming universal banks</a:t>
            </a:r>
            <a:endParaRPr sz="1100">
              <a:solidFill>
                <a:schemeClr val="accent1"/>
              </a:solidFill>
            </a:endParaRPr>
          </a:p>
          <a:p>
            <a:pPr indent="-215900" lvl="0" marL="215900" marR="0" rtl="0" algn="l">
              <a:spcBef>
                <a:spcPts val="0"/>
              </a:spcBef>
              <a:spcAft>
                <a:spcPts val="0"/>
              </a:spcAft>
              <a:buClr>
                <a:schemeClr val="accent1"/>
              </a:buClr>
              <a:buSzPts val="1200"/>
              <a:buFont typeface="Arial"/>
              <a:buChar char="•"/>
            </a:pPr>
            <a:r>
              <a:rPr b="1" lang="en" sz="1200">
                <a:solidFill>
                  <a:schemeClr val="accent1"/>
                </a:solidFill>
                <a:latin typeface="Calibri"/>
                <a:ea typeface="Calibri"/>
                <a:cs typeface="Calibri"/>
                <a:sym typeface="Calibri"/>
              </a:rPr>
              <a:t>The </a:t>
            </a:r>
            <a:r>
              <a:rPr b="1" i="0" lang="en" sz="1200" u="none" cap="none" strike="noStrike">
                <a:solidFill>
                  <a:schemeClr val="accent1"/>
                </a:solidFill>
                <a:latin typeface="Calibri"/>
                <a:ea typeface="Calibri"/>
                <a:cs typeface="Calibri"/>
                <a:sym typeface="Calibri"/>
              </a:rPr>
              <a:t>3 main causes for alarm in the run up to the North Atlantic crisis:</a:t>
            </a:r>
            <a:endParaRPr b="1" sz="1100">
              <a:solidFill>
                <a:schemeClr val="accent1"/>
              </a:solidFill>
            </a:endParaRPr>
          </a:p>
          <a:p>
            <a:pPr indent="-215900" lvl="1" marL="558800" marR="0" rtl="0" algn="l">
              <a:spcBef>
                <a:spcPts val="0"/>
              </a:spcBef>
              <a:spcAft>
                <a:spcPts val="0"/>
              </a:spcAft>
              <a:buClr>
                <a:schemeClr val="accent1"/>
              </a:buClr>
              <a:buSzPts val="1200"/>
              <a:buFont typeface="Arial"/>
              <a:buChar char="•"/>
            </a:pPr>
            <a:r>
              <a:rPr b="0" i="0" lang="en" sz="1200" u="none" cap="none" strike="noStrike">
                <a:solidFill>
                  <a:schemeClr val="accent1"/>
                </a:solidFill>
                <a:latin typeface="Calibri"/>
                <a:ea typeface="Calibri"/>
                <a:cs typeface="Calibri"/>
                <a:sym typeface="Calibri"/>
              </a:rPr>
              <a:t>1: Rapid expansion of lightly regulated investment banks and a failure to account for this rapid growth having spillover effects to other sectors, possibly resulting in collapse of the financial system</a:t>
            </a:r>
            <a:endParaRPr sz="1100">
              <a:solidFill>
                <a:schemeClr val="accent1"/>
              </a:solidFill>
            </a:endParaRPr>
          </a:p>
          <a:p>
            <a:pPr indent="-215900" lvl="1" marL="558800" marR="0" rtl="0" algn="l">
              <a:spcBef>
                <a:spcPts val="0"/>
              </a:spcBef>
              <a:spcAft>
                <a:spcPts val="0"/>
              </a:spcAft>
              <a:buClr>
                <a:schemeClr val="accent1"/>
              </a:buClr>
              <a:buSzPts val="1200"/>
              <a:buFont typeface="Arial"/>
              <a:buChar char="•"/>
            </a:pPr>
            <a:r>
              <a:rPr b="0" i="0" lang="en" sz="1200" u="none" cap="none" strike="noStrike">
                <a:solidFill>
                  <a:schemeClr val="accent1"/>
                </a:solidFill>
                <a:latin typeface="Calibri"/>
                <a:ea typeface="Calibri"/>
                <a:cs typeface="Calibri"/>
                <a:sym typeface="Calibri"/>
              </a:rPr>
              <a:t>2: Increased participation in the US market by European universal banks contributing to the expansion of the investment banks and the derivatives market</a:t>
            </a:r>
            <a:endParaRPr sz="1100">
              <a:solidFill>
                <a:schemeClr val="accent1"/>
              </a:solidFill>
            </a:endParaRPr>
          </a:p>
          <a:p>
            <a:pPr indent="-215900" lvl="2" marL="901700" marR="0" rtl="0" algn="l">
              <a:spcBef>
                <a:spcPts val="0"/>
              </a:spcBef>
              <a:spcAft>
                <a:spcPts val="0"/>
              </a:spcAft>
              <a:buClr>
                <a:schemeClr val="accent1"/>
              </a:buClr>
              <a:buSzPts val="1200"/>
              <a:buFont typeface="Arial"/>
              <a:buChar char="•"/>
            </a:pPr>
            <a:r>
              <a:rPr b="0" i="0" lang="en" sz="1200" u="none" cap="none" strike="noStrike">
                <a:solidFill>
                  <a:schemeClr val="accent1"/>
                </a:solidFill>
                <a:latin typeface="Calibri"/>
                <a:ea typeface="Calibri"/>
                <a:cs typeface="Calibri"/>
                <a:sym typeface="Calibri"/>
              </a:rPr>
              <a:t>Competition among the middle tier smaller investment banks depicted above (Goldman Sachs, Bear Stearns, &amp; Lehman Brothers) with major European investment banks (Deutsche Bank, Barclays, Credit Suisse, UBS) would ultimately lead them to trouble in the run up to the crisis since they lacked the deep pockets and stable backing of their European counterparts</a:t>
            </a:r>
            <a:endParaRPr sz="1100">
              <a:solidFill>
                <a:schemeClr val="accent1"/>
              </a:solidFill>
            </a:endParaRPr>
          </a:p>
          <a:p>
            <a:pPr indent="-215900" lvl="1" marL="558800" marR="0" rtl="0" algn="l">
              <a:spcBef>
                <a:spcPts val="0"/>
              </a:spcBef>
              <a:spcAft>
                <a:spcPts val="0"/>
              </a:spcAft>
              <a:buClr>
                <a:schemeClr val="accent1"/>
              </a:buClr>
              <a:buSzPts val="1200"/>
              <a:buFont typeface="Arial"/>
              <a:buChar char="•"/>
            </a:pPr>
            <a:r>
              <a:rPr b="0" i="0" lang="en" sz="1200" u="none" cap="none" strike="noStrike">
                <a:solidFill>
                  <a:schemeClr val="accent1"/>
                </a:solidFill>
                <a:latin typeface="Calibri"/>
                <a:ea typeface="Calibri"/>
                <a:cs typeface="Calibri"/>
                <a:sym typeface="Calibri"/>
              </a:rPr>
              <a:t>3: Rapid acceleration in home prices. By 2002, house prices were rising by 10% a year while inflation remained stable, with real house prices having already risen by a third compared to 1993</a:t>
            </a:r>
            <a:endParaRPr sz="1100">
              <a:solidFill>
                <a:schemeClr val="accent1"/>
              </a:solidFill>
            </a:endParaRPr>
          </a:p>
          <a:p>
            <a:pPr indent="-127000" lvl="0" marL="215900" marR="0" rtl="0" algn="l">
              <a:spcBef>
                <a:spcPts val="0"/>
              </a:spcBef>
              <a:spcAft>
                <a:spcPts val="0"/>
              </a:spcAft>
              <a:buClr>
                <a:schemeClr val="dk1"/>
              </a:buClr>
              <a:buSzPts val="1400"/>
              <a:buFont typeface="Arial"/>
              <a:buNone/>
            </a:pPr>
            <a:r>
              <a:t/>
            </a:r>
            <a:endParaRPr b="0" i="0" sz="1400" u="none" cap="none" strike="noStrike">
              <a:solidFill>
                <a:schemeClr val="accen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Banking after the Great Depression</a:t>
            </a:r>
            <a:endParaRPr/>
          </a:p>
        </p:txBody>
      </p:sp>
      <p:sp>
        <p:nvSpPr>
          <p:cNvPr id="105" name="Google Shape;105;p1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Banks limited to a single state, sometimes only one branch in the state</a:t>
            </a:r>
            <a:endParaRPr/>
          </a:p>
          <a:p>
            <a:pPr indent="-311150" lvl="0" marL="457200" rtl="0" algn="l">
              <a:spcBef>
                <a:spcPts val="0"/>
              </a:spcBef>
              <a:spcAft>
                <a:spcPts val="0"/>
              </a:spcAft>
              <a:buSzPts val="1300"/>
              <a:buChar char="●"/>
            </a:pPr>
            <a:r>
              <a:rPr lang="en"/>
              <a:t>Interest Rates on Savings deposits limited by national regulations</a:t>
            </a:r>
            <a:endParaRPr/>
          </a:p>
          <a:p>
            <a:pPr indent="-311150" lvl="0" marL="457200" rtl="0" algn="l">
              <a:spcBef>
                <a:spcPts val="0"/>
              </a:spcBef>
              <a:spcAft>
                <a:spcPts val="0"/>
              </a:spcAft>
              <a:buSzPts val="1300"/>
              <a:buChar char="●"/>
            </a:pPr>
            <a:r>
              <a:rPr lang="en"/>
              <a:t>Interest</a:t>
            </a:r>
            <a:r>
              <a:rPr lang="en"/>
              <a:t> Rates on loans constrained by state usury laws</a:t>
            </a:r>
            <a:endParaRPr/>
          </a:p>
          <a:p>
            <a:pPr indent="-311150" lvl="0" marL="457200" rtl="0" algn="l">
              <a:spcBef>
                <a:spcPts val="0"/>
              </a:spcBef>
              <a:spcAft>
                <a:spcPts val="0"/>
              </a:spcAft>
              <a:buSzPts val="1300"/>
              <a:buChar char="●"/>
            </a:pPr>
            <a:r>
              <a:rPr lang="en"/>
              <a:t>Prohibited from “Investment bank” functions due to Glass-Steagall Act of 1933</a:t>
            </a:r>
            <a:endParaRPr/>
          </a:p>
          <a:p>
            <a:pPr indent="0" lvl="0" marL="0" rtl="0" algn="l">
              <a:spcBef>
                <a:spcPts val="1600"/>
              </a:spcBef>
              <a:spcAft>
                <a:spcPts val="0"/>
              </a:spcAft>
              <a:buNone/>
            </a:pPr>
            <a:r>
              <a:rPr lang="en"/>
              <a:t>“Regulated banks were kept small, local, and safe…”</a:t>
            </a:r>
            <a:endParaRPr/>
          </a:p>
          <a:p>
            <a:pPr indent="0" lvl="0" marL="0" rtl="0" algn="l">
              <a:spcBef>
                <a:spcPts val="1600"/>
              </a:spcBef>
              <a:spcAft>
                <a:spcPts val="1600"/>
              </a:spcAft>
              <a:buNone/>
            </a:pPr>
            <a:r>
              <a:rPr lang="en"/>
              <a:t>“The focus was on creating a system that was unlikely to collapse…”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Inflation and “Safe” Banking</a:t>
            </a:r>
            <a:endParaRPr/>
          </a:p>
        </p:txBody>
      </p:sp>
      <p:sp>
        <p:nvSpPr>
          <p:cNvPr id="111" name="Google Shape;111;p1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After 1933, prohibitions and caps on interest rates prevented banks from making risky investments -- Regulation Q of the Federal Reserve Board</a:t>
            </a:r>
            <a:endParaRPr/>
          </a:p>
          <a:p>
            <a:pPr indent="-298450" lvl="1" marL="914400" rtl="0" algn="l">
              <a:spcBef>
                <a:spcPts val="0"/>
              </a:spcBef>
              <a:spcAft>
                <a:spcPts val="0"/>
              </a:spcAft>
              <a:buSzPts val="1100"/>
              <a:buChar char="○"/>
            </a:pPr>
            <a:r>
              <a:rPr lang="en"/>
              <a:t>Assumed inflation would remain low and stable</a:t>
            </a:r>
            <a:endParaRPr/>
          </a:p>
          <a:p>
            <a:pPr indent="-311150" lvl="0" marL="457200" rtl="0" algn="l">
              <a:spcBef>
                <a:spcPts val="0"/>
              </a:spcBef>
              <a:spcAft>
                <a:spcPts val="0"/>
              </a:spcAft>
              <a:buSzPts val="1300"/>
              <a:buChar char="●"/>
            </a:pPr>
            <a:r>
              <a:rPr lang="en"/>
              <a:t>Banks were unable to raise deposit rates during inflation in the 1970s.  </a:t>
            </a:r>
            <a:endParaRPr/>
          </a:p>
          <a:p>
            <a:pPr indent="-298450" lvl="1" marL="914400" rtl="0" algn="l">
              <a:spcBef>
                <a:spcPts val="0"/>
              </a:spcBef>
              <a:spcAft>
                <a:spcPts val="0"/>
              </a:spcAft>
              <a:buSzPts val="1100"/>
              <a:buChar char="○"/>
            </a:pPr>
            <a:r>
              <a:rPr lang="en"/>
              <a:t>Investors turned to uninsured deposits with investment banks not subject to regulation</a:t>
            </a:r>
            <a:endParaRPr/>
          </a:p>
          <a:p>
            <a:pPr indent="-311150" lvl="0" marL="457200" rtl="0" algn="l">
              <a:spcBef>
                <a:spcPts val="0"/>
              </a:spcBef>
              <a:spcAft>
                <a:spcPts val="0"/>
              </a:spcAft>
              <a:buSzPts val="1300"/>
              <a:buChar char="●"/>
            </a:pPr>
            <a:r>
              <a:rPr lang="en"/>
              <a:t>Legislations was passed to amend Regulation Q in 1980  but with a 5 years phase out of rates</a:t>
            </a:r>
            <a:endParaRPr/>
          </a:p>
          <a:p>
            <a:pPr indent="-311150" lvl="0" marL="457200" rtl="0" algn="l">
              <a:spcBef>
                <a:spcPts val="0"/>
              </a:spcBef>
              <a:spcAft>
                <a:spcPts val="0"/>
              </a:spcAft>
              <a:buSzPts val="1300"/>
              <a:buChar char="●"/>
            </a:pPr>
            <a:r>
              <a:rPr lang="en"/>
              <a:t>“Genie was out of the bottle”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Investment Banks Unleashed</a:t>
            </a:r>
            <a:endParaRPr/>
          </a:p>
        </p:txBody>
      </p:sp>
      <p:sp>
        <p:nvSpPr>
          <p:cNvPr id="117" name="Google Shape;117;p18"/>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Switch from regulated banks to investment banks focused on investors with “wholesale” funds (well above FDIC insurance) -- the sophisticated investor</a:t>
            </a:r>
            <a:endParaRPr/>
          </a:p>
          <a:p>
            <a:pPr indent="-311150" lvl="0" marL="457200" rtl="0" algn="l">
              <a:spcBef>
                <a:spcPts val="0"/>
              </a:spcBef>
              <a:spcAft>
                <a:spcPts val="0"/>
              </a:spcAft>
              <a:buSzPts val="1300"/>
              <a:buChar char="●"/>
            </a:pPr>
            <a:r>
              <a:rPr lang="en"/>
              <a:t>Two main tools</a:t>
            </a:r>
            <a:endParaRPr/>
          </a:p>
          <a:p>
            <a:pPr indent="-298450" lvl="1" marL="914400" rtl="0" algn="l">
              <a:spcBef>
                <a:spcPts val="0"/>
              </a:spcBef>
              <a:spcAft>
                <a:spcPts val="0"/>
              </a:spcAft>
              <a:buSzPts val="1100"/>
              <a:buChar char="○"/>
            </a:pPr>
            <a:r>
              <a:rPr lang="en"/>
              <a:t>Money market mutual funds -- rates similar to traditional deposits, “insurance” was the underlying asset</a:t>
            </a:r>
            <a:endParaRPr/>
          </a:p>
          <a:p>
            <a:pPr indent="-298450" lvl="1" marL="914400" rtl="0" algn="l">
              <a:spcBef>
                <a:spcPts val="0"/>
              </a:spcBef>
              <a:spcAft>
                <a:spcPts val="0"/>
              </a:spcAft>
              <a:buSzPts val="1100"/>
              <a:buChar char="○"/>
            </a:pPr>
            <a:r>
              <a:rPr lang="en"/>
              <a:t>Repurchase Agreement -- asset sold to a depositor with an agreement to buy it back at a fixed price at a later time</a:t>
            </a:r>
            <a:endParaRPr/>
          </a:p>
          <a:p>
            <a:pPr indent="-298450" lvl="2" marL="1371600" rtl="0" algn="l">
              <a:spcBef>
                <a:spcPts val="0"/>
              </a:spcBef>
              <a:spcAft>
                <a:spcPts val="0"/>
              </a:spcAft>
              <a:buSzPts val="1100"/>
              <a:buChar char="■"/>
            </a:pPr>
            <a:r>
              <a:rPr lang="en"/>
              <a:t>Investor’s “interest rate” is the difference between the selling and purchase price</a:t>
            </a:r>
            <a:endParaRPr/>
          </a:p>
          <a:p>
            <a:pPr indent="-298450" lvl="2" marL="1371600" rtl="0" algn="l">
              <a:spcBef>
                <a:spcPts val="0"/>
              </a:spcBef>
              <a:spcAft>
                <a:spcPts val="0"/>
              </a:spcAft>
              <a:buSzPts val="1100"/>
              <a:buChar char="■"/>
            </a:pPr>
            <a:r>
              <a:rPr lang="en"/>
              <a:t>Investor gets to keep the asset if the shadow bank can’t </a:t>
            </a:r>
            <a:r>
              <a:rPr lang="en"/>
              <a:t>repurchase</a:t>
            </a:r>
            <a:r>
              <a:rPr lang="en"/>
              <a:t> it</a:t>
            </a:r>
            <a:endParaRPr/>
          </a:p>
          <a:p>
            <a:pPr indent="-298450" lvl="2" marL="1371600" rtl="0" algn="l">
              <a:spcBef>
                <a:spcPts val="0"/>
              </a:spcBef>
              <a:spcAft>
                <a:spcPts val="0"/>
              </a:spcAft>
              <a:buSzPts val="1100"/>
              <a:buChar char="■"/>
            </a:pPr>
            <a:r>
              <a:rPr lang="en"/>
              <a:t>Usually offered with a “haircut” -- a discount on the initial selling price</a:t>
            </a:r>
            <a:endParaRPr/>
          </a:p>
          <a:p>
            <a:pPr indent="-311150" lvl="0" marL="457200" rtl="0" algn="l">
              <a:spcBef>
                <a:spcPts val="0"/>
              </a:spcBef>
              <a:spcAft>
                <a:spcPts val="0"/>
              </a:spcAft>
              <a:buSzPts val="1300"/>
              <a:buChar char="●"/>
            </a:pPr>
            <a:r>
              <a:rPr lang="en"/>
              <a:t>Migration of investments led regulated banks to sell securitized assets to investment banks</a:t>
            </a:r>
            <a:endParaRPr/>
          </a:p>
          <a:p>
            <a:pPr indent="0" lvl="0" marL="137160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GSEs and Securitization Done Safely</a:t>
            </a:r>
            <a:endParaRPr/>
          </a:p>
        </p:txBody>
      </p:sp>
      <p:sp>
        <p:nvSpPr>
          <p:cNvPr id="123" name="Google Shape;123;p1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Government-Sponsored entities created liquidity via a secondary mortgage market </a:t>
            </a:r>
            <a:endParaRPr/>
          </a:p>
          <a:p>
            <a:pPr indent="-298450" lvl="1" marL="914400" rtl="0" algn="l">
              <a:spcBef>
                <a:spcPts val="0"/>
              </a:spcBef>
              <a:spcAft>
                <a:spcPts val="0"/>
              </a:spcAft>
              <a:buSzPts val="1100"/>
              <a:buChar char="○"/>
            </a:pPr>
            <a:r>
              <a:rPr lang="en"/>
              <a:t>Fannie Mae held on to loans but got squeezed by rising interest rates</a:t>
            </a:r>
            <a:endParaRPr/>
          </a:p>
          <a:p>
            <a:pPr indent="-298450" lvl="1" marL="914400" rtl="0" algn="l">
              <a:spcBef>
                <a:spcPts val="0"/>
              </a:spcBef>
              <a:spcAft>
                <a:spcPts val="0"/>
              </a:spcAft>
              <a:buSzPts val="1100"/>
              <a:buChar char="○"/>
            </a:pPr>
            <a:r>
              <a:rPr lang="en"/>
              <a:t>Freddie Mac sold mortgages in bundles to better help out Savings and Loans and offered insurance against default</a:t>
            </a:r>
            <a:endParaRPr/>
          </a:p>
          <a:p>
            <a:pPr indent="-311150" lvl="0" marL="457200" rtl="0" algn="l">
              <a:spcBef>
                <a:spcPts val="0"/>
              </a:spcBef>
              <a:spcAft>
                <a:spcPts val="0"/>
              </a:spcAft>
              <a:buSzPts val="1300"/>
              <a:buChar char="●"/>
            </a:pPr>
            <a:r>
              <a:rPr lang="en"/>
              <a:t>By 1990s, both Fannie Mae and Freddie Mac securitized loans </a:t>
            </a:r>
            <a:endParaRPr/>
          </a:p>
          <a:p>
            <a:pPr indent="-298450" lvl="1" marL="914400" rtl="0" algn="l">
              <a:spcBef>
                <a:spcPts val="0"/>
              </a:spcBef>
              <a:spcAft>
                <a:spcPts val="0"/>
              </a:spcAft>
              <a:buSzPts val="1100"/>
              <a:buChar char="○"/>
            </a:pPr>
            <a:r>
              <a:rPr lang="en"/>
              <a:t>Mortgage-backed securitizations -- mortgages bundled and sold to investors with a guarantee that the underlying borrowers would </a:t>
            </a:r>
            <a:r>
              <a:rPr lang="en"/>
              <a:t>maintain</a:t>
            </a:r>
            <a:r>
              <a:rPr lang="en"/>
              <a:t> payments</a:t>
            </a:r>
            <a:endParaRPr/>
          </a:p>
          <a:p>
            <a:pPr indent="-311150" lvl="0" marL="457200" rtl="0" algn="l">
              <a:spcBef>
                <a:spcPts val="0"/>
              </a:spcBef>
              <a:spcAft>
                <a:spcPts val="0"/>
              </a:spcAft>
              <a:buSzPts val="1300"/>
              <a:buChar char="●"/>
            </a:pPr>
            <a:r>
              <a:rPr lang="en"/>
              <a:t>Mortgage backed securities comprised only of “safe mortgages” conforming to strict rules</a:t>
            </a:r>
            <a:endParaRPr/>
          </a:p>
          <a:p>
            <a:pPr indent="-298450" lvl="1" marL="914400" rtl="0" algn="l">
              <a:spcBef>
                <a:spcPts val="0"/>
              </a:spcBef>
              <a:spcAft>
                <a:spcPts val="0"/>
              </a:spcAft>
              <a:buSzPts val="1100"/>
              <a:buChar char="○"/>
            </a:pPr>
            <a:r>
              <a:rPr lang="en"/>
              <a:t>Min downpayments, loan limits, min credit score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Private Label, Please</a:t>
            </a:r>
            <a:endParaRPr/>
          </a:p>
        </p:txBody>
      </p:sp>
      <p:sp>
        <p:nvSpPr>
          <p:cNvPr id="129" name="Google Shape;129;p20"/>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Inflation led to risk taking and </a:t>
            </a:r>
            <a:r>
              <a:rPr lang="en"/>
              <a:t>ultimately</a:t>
            </a:r>
            <a:r>
              <a:rPr lang="en"/>
              <a:t> bank failure in the 1970s and 1980’s led to capital buffers above existing Basel Committee rules</a:t>
            </a:r>
            <a:endParaRPr/>
          </a:p>
          <a:p>
            <a:pPr indent="-298450" lvl="1" marL="914400" rtl="0" algn="l">
              <a:spcBef>
                <a:spcPts val="0"/>
              </a:spcBef>
              <a:spcAft>
                <a:spcPts val="0"/>
              </a:spcAft>
              <a:buSzPts val="1100"/>
              <a:buChar char="○"/>
            </a:pPr>
            <a:r>
              <a:rPr lang="en"/>
              <a:t>Continental Illinois Bank and Trust -- massive deposits loaned to risky borrowers</a:t>
            </a:r>
            <a:endParaRPr/>
          </a:p>
          <a:p>
            <a:pPr indent="-298450" lvl="1" marL="914400" rtl="0" algn="l">
              <a:spcBef>
                <a:spcPts val="0"/>
              </a:spcBef>
              <a:spcAft>
                <a:spcPts val="0"/>
              </a:spcAft>
              <a:buSzPts val="1100"/>
              <a:buChar char="○"/>
            </a:pPr>
            <a:r>
              <a:rPr lang="en"/>
              <a:t>Savings and Loan crisis -- rising inflation led the bank to make riskier speculative loans</a:t>
            </a:r>
            <a:endParaRPr/>
          </a:p>
          <a:p>
            <a:pPr indent="-311150" lvl="0" marL="457200" rtl="0" algn="l">
              <a:spcBef>
                <a:spcPts val="0"/>
              </a:spcBef>
              <a:spcAft>
                <a:spcPts val="0"/>
              </a:spcAft>
              <a:buSzPts val="1300"/>
              <a:buChar char="●"/>
            </a:pPr>
            <a:r>
              <a:rPr lang="en"/>
              <a:t>Regulated banks directed to hold 5% of total assets</a:t>
            </a:r>
            <a:endParaRPr/>
          </a:p>
          <a:p>
            <a:pPr indent="-311150" lvl="0" marL="457200" rtl="0" algn="l">
              <a:spcBef>
                <a:spcPts val="0"/>
              </a:spcBef>
              <a:spcAft>
                <a:spcPts val="0"/>
              </a:spcAft>
              <a:buSzPts val="1300"/>
              <a:buChar char="●"/>
            </a:pPr>
            <a:r>
              <a:rPr lang="en"/>
              <a:t>Regulated banks had incentive to remove assets by bundling safe loans (mortgages) as “private label” and selling to shadow banks</a:t>
            </a:r>
            <a:endParaRPr/>
          </a:p>
          <a:p>
            <a:pPr indent="-298450" lvl="1" marL="914400" rtl="0" algn="l">
              <a:spcBef>
                <a:spcPts val="0"/>
              </a:spcBef>
              <a:spcAft>
                <a:spcPts val="0"/>
              </a:spcAft>
              <a:buSzPts val="1100"/>
              <a:buChar char="○"/>
            </a:pPr>
            <a:r>
              <a:rPr lang="en"/>
              <a:t>Investment banks had much lower buffers and cheaper to have a loan on its books</a:t>
            </a:r>
            <a:endParaRPr/>
          </a:p>
          <a:p>
            <a:pPr indent="-311150" lvl="0" marL="457200" rtl="0" algn="l">
              <a:spcBef>
                <a:spcPts val="0"/>
              </a:spcBef>
              <a:spcAft>
                <a:spcPts val="0"/>
              </a:spcAft>
              <a:buSzPts val="1300"/>
              <a:buChar char="●"/>
            </a:pPr>
            <a:r>
              <a:rPr lang="en"/>
              <a:t>Incentivized a market where regulated banks create loans, bundle them, and sell to investment banks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Deregulation during the 1970, 80, and 90s</a:t>
            </a:r>
            <a:endParaRPr/>
          </a:p>
        </p:txBody>
      </p:sp>
      <p:sp>
        <p:nvSpPr>
          <p:cNvPr id="135" name="Google Shape;135;p21"/>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Reduced cost of communication and transportation (ATMs) reduced the benefits of local banking</a:t>
            </a:r>
            <a:endParaRPr/>
          </a:p>
          <a:p>
            <a:pPr indent="-311150" lvl="0" marL="457200" rtl="0" algn="l">
              <a:spcBef>
                <a:spcPts val="0"/>
              </a:spcBef>
              <a:spcAft>
                <a:spcPts val="0"/>
              </a:spcAft>
              <a:buSzPts val="1300"/>
              <a:buChar char="●"/>
            </a:pPr>
            <a:r>
              <a:rPr lang="en"/>
              <a:t>Political action for Inter-state banking</a:t>
            </a:r>
            <a:endParaRPr/>
          </a:p>
          <a:p>
            <a:pPr indent="-311150" lvl="0" marL="457200" rtl="0" algn="l">
              <a:spcBef>
                <a:spcPts val="0"/>
              </a:spcBef>
              <a:spcAft>
                <a:spcPts val="0"/>
              </a:spcAft>
              <a:buSzPts val="1300"/>
              <a:buChar char="●"/>
            </a:pPr>
            <a:r>
              <a:rPr lang="en"/>
              <a:t>Regulated banks allowed by the Federal Reserve to take on investment and insurance activities</a:t>
            </a:r>
            <a:endParaRPr/>
          </a:p>
          <a:p>
            <a:pPr indent="-298450" lvl="1" marL="914400" rtl="0" algn="l">
              <a:spcBef>
                <a:spcPts val="0"/>
              </a:spcBef>
              <a:spcAft>
                <a:spcPts val="0"/>
              </a:spcAft>
              <a:buSzPts val="1100"/>
              <a:buChar char="○"/>
            </a:pPr>
            <a:r>
              <a:rPr lang="en"/>
              <a:t>Revenue limits of these </a:t>
            </a:r>
            <a:r>
              <a:rPr lang="en"/>
              <a:t>activities</a:t>
            </a:r>
            <a:r>
              <a:rPr lang="en"/>
              <a:t> increased to 25% by 1996</a:t>
            </a:r>
            <a:endParaRPr/>
          </a:p>
          <a:p>
            <a:pPr indent="-311150" lvl="0" marL="457200" rtl="0" algn="l">
              <a:spcBef>
                <a:spcPts val="0"/>
              </a:spcBef>
              <a:spcAft>
                <a:spcPts val="0"/>
              </a:spcAft>
              <a:buSzPts val="1300"/>
              <a:buChar char="●"/>
            </a:pPr>
            <a:r>
              <a:rPr lang="en"/>
              <a:t>Glass-Steagall Act repealed in 1999</a:t>
            </a:r>
            <a:endParaRPr/>
          </a:p>
          <a:p>
            <a:pPr indent="0" lvl="0" marL="0" rtl="0" algn="l">
              <a:spcBef>
                <a:spcPts val="1600"/>
              </a:spcBef>
              <a:spcAft>
                <a:spcPts val="1600"/>
              </a:spcAft>
              <a:buNone/>
            </a:pPr>
            <a:r>
              <a:rPr lang="en"/>
              <a:t>“The US regulated banking industry thus entered the 2000s unencumbered by limits on interest rates, constraints on location, or prohibition on engaging in investment banking.”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Dual Banking System	</a:t>
            </a:r>
            <a:endParaRPr/>
          </a:p>
        </p:txBody>
      </p:sp>
      <p:sp>
        <p:nvSpPr>
          <p:cNvPr id="141" name="Google Shape;141;p22"/>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Deregulation led to only two “universal” banks:  Citi and JP Morgan</a:t>
            </a:r>
            <a:endParaRPr/>
          </a:p>
          <a:p>
            <a:pPr indent="-311150" lvl="0" marL="457200" rtl="0" algn="l">
              <a:spcBef>
                <a:spcPts val="0"/>
              </a:spcBef>
              <a:spcAft>
                <a:spcPts val="0"/>
              </a:spcAft>
              <a:buSzPts val="1300"/>
              <a:buChar char="●"/>
            </a:pPr>
            <a:r>
              <a:rPr lang="en"/>
              <a:t>Remaining regulated banks focused on making loans, securitizing them, and selling them to investment banks</a:t>
            </a:r>
            <a:endParaRPr/>
          </a:p>
          <a:p>
            <a:pPr indent="0" lvl="0" marL="0" rtl="0" algn="l">
              <a:spcBef>
                <a:spcPts val="1600"/>
              </a:spcBef>
              <a:spcAft>
                <a:spcPts val="1600"/>
              </a:spcAft>
              <a:buNone/>
            </a:pPr>
            <a:r>
              <a:rPr lang="en"/>
              <a:t>What could go wrong?</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